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Lst>
  <p:notesMasterIdLst>
    <p:notesMasterId r:id="rId11"/>
  </p:notesMasterIdLst>
  <p:sldIdLst>
    <p:sldId id="260" r:id="rId3"/>
    <p:sldId id="265" r:id="rId4"/>
    <p:sldId id="256" r:id="rId5"/>
    <p:sldId id="261" r:id="rId6"/>
    <p:sldId id="257" r:id="rId7"/>
    <p:sldId id="258" r:id="rId8"/>
    <p:sldId id="259" r:id="rId9"/>
    <p:sldId id="262"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979"/>
    <a:srgbClr val="FFE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68"/>
    <p:restoredTop sz="94679"/>
  </p:normalViewPr>
  <p:slideViewPr>
    <p:cSldViewPr snapToGrid="0">
      <p:cViewPr varScale="1">
        <p:scale>
          <a:sx n="117" d="100"/>
          <a:sy n="11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DB26BE-0C32-4404-A23D-45C9870B38EC}" type="datetimeFigureOut">
              <a:rPr lang="de-DE" smtClean="0"/>
              <a:t>27.07.2026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2269FA-ED85-4048-AC45-AB32004AB1E9}" type="slidenum">
              <a:rPr lang="de-DE" smtClean="0"/>
              <a:t>‹Nr.›</a:t>
            </a:fld>
            <a:endParaRPr lang="de-DE"/>
          </a:p>
        </p:txBody>
      </p:sp>
    </p:spTree>
    <p:extLst>
      <p:ext uri="{BB962C8B-B14F-4D97-AF65-F5344CB8AC3E}">
        <p14:creationId xmlns:p14="http://schemas.microsoft.com/office/powerpoint/2010/main" val="2510179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8A5C6-277F-F3A7-75D3-E73C9594B83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464C18C-EEB7-A80F-A826-801AC87415B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422EA1E-8346-8311-156A-F32D10FD03C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F99590D-25BE-593C-3D86-F67D7ECB1E59}"/>
              </a:ext>
            </a:extLst>
          </p:cNvPr>
          <p:cNvSpPr>
            <a:spLocks noGrp="1"/>
          </p:cNvSpPr>
          <p:nvPr>
            <p:ph type="sldNum" sz="quarter" idx="5"/>
          </p:nvPr>
        </p:nvSpPr>
        <p:spPr/>
        <p:txBody>
          <a:bodyPr/>
          <a:lstStyle/>
          <a:p>
            <a:fld id="{DD2269FA-ED85-4048-AC45-AB32004AB1E9}" type="slidenum">
              <a:rPr lang="de-DE" smtClean="0"/>
              <a:t>2</a:t>
            </a:fld>
            <a:endParaRPr lang="de-DE"/>
          </a:p>
        </p:txBody>
      </p:sp>
    </p:spTree>
    <p:extLst>
      <p:ext uri="{BB962C8B-B14F-4D97-AF65-F5344CB8AC3E}">
        <p14:creationId xmlns:p14="http://schemas.microsoft.com/office/powerpoint/2010/main" val="2894187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a:t>Die Minderheitensprachen in Deutschland sind: </a:t>
            </a:r>
            <a:r>
              <a:rPr lang="de-DE" dirty="0"/>
              <a:t>Dänisch, Nord- und Saterfriesisch, Ober- und Niedersorbisch sowie das Romanes der deutschen Sinti und Roma. Geschützt wird in Deutschland zudem die Regionalsprache Niederdeutsch (Plattdeutsch). Grundlage hierfür ist die Europäische Charta der Regional- oder Minderheitensprachen des Europarats vom 5. November 1992, die in Deutschland am 1. Januar 1999 in Kraft trat. https://www.aussiedlerbeauftragter.de/Webs/AUSB/DE/themen/minderheiten-sprachgruppen/minderheiten-sprachgruppen-node.html</a:t>
            </a:r>
            <a:endParaRPr lang="de-DE" sz="1100" dirty="0"/>
          </a:p>
          <a:p>
            <a:endParaRPr lang="de-DE" dirty="0"/>
          </a:p>
        </p:txBody>
      </p:sp>
      <p:sp>
        <p:nvSpPr>
          <p:cNvPr id="4" name="Foliennummernplatzhalter 3"/>
          <p:cNvSpPr>
            <a:spLocks noGrp="1"/>
          </p:cNvSpPr>
          <p:nvPr>
            <p:ph type="sldNum" sz="quarter" idx="5"/>
          </p:nvPr>
        </p:nvSpPr>
        <p:spPr/>
        <p:txBody>
          <a:bodyPr/>
          <a:lstStyle/>
          <a:p>
            <a:fld id="{DD2269FA-ED85-4048-AC45-AB32004AB1E9}" type="slidenum">
              <a:rPr lang="de-DE" smtClean="0"/>
              <a:t>3</a:t>
            </a:fld>
            <a:endParaRPr lang="de-DE"/>
          </a:p>
        </p:txBody>
      </p:sp>
    </p:spTree>
    <p:extLst>
      <p:ext uri="{BB962C8B-B14F-4D97-AF65-F5344CB8AC3E}">
        <p14:creationId xmlns:p14="http://schemas.microsoft.com/office/powerpoint/2010/main" val="602520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B1C6F-83D0-8FAA-2B6C-6DA5994EBF9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ABF1041-64B8-6D80-73F9-B1632A27323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CC1128E-8A29-6799-4D5B-ABB6FF79FF1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DB6BB18-5DAF-76D1-9727-BFB8B1B44A77}"/>
              </a:ext>
            </a:extLst>
          </p:cNvPr>
          <p:cNvSpPr>
            <a:spLocks noGrp="1"/>
          </p:cNvSpPr>
          <p:nvPr>
            <p:ph type="sldNum" sz="quarter" idx="5"/>
          </p:nvPr>
        </p:nvSpPr>
        <p:spPr/>
        <p:txBody>
          <a:bodyPr/>
          <a:lstStyle/>
          <a:p>
            <a:fld id="{DD2269FA-ED85-4048-AC45-AB32004AB1E9}" type="slidenum">
              <a:rPr lang="de-DE" smtClean="0"/>
              <a:t>4</a:t>
            </a:fld>
            <a:endParaRPr lang="de-DE"/>
          </a:p>
        </p:txBody>
      </p:sp>
    </p:spTree>
    <p:extLst>
      <p:ext uri="{BB962C8B-B14F-4D97-AF65-F5344CB8AC3E}">
        <p14:creationId xmlns:p14="http://schemas.microsoft.com/office/powerpoint/2010/main" val="3074372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984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00946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uppieren 6">
            <a:extLst>
              <a:ext uri="{FF2B5EF4-FFF2-40B4-BE49-F238E27FC236}">
                <a16:creationId xmlns:a16="http://schemas.microsoft.com/office/drawing/2014/main" id="{F97B5205-C0FC-C23A-A2C8-C4C2A8CD958F}"/>
              </a:ext>
            </a:extLst>
          </p:cNvPr>
          <p:cNvGrpSpPr/>
          <p:nvPr userDrawn="1"/>
        </p:nvGrpSpPr>
        <p:grpSpPr>
          <a:xfrm>
            <a:off x="9558656" y="5874026"/>
            <a:ext cx="1930324" cy="803146"/>
            <a:chOff x="9692154" y="5915986"/>
            <a:chExt cx="1944370" cy="808990"/>
          </a:xfrm>
        </p:grpSpPr>
        <p:pic>
          <p:nvPicPr>
            <p:cNvPr id="8" name="Grafik 7" descr="Ein Bild, das Text, Grafiken, Schrift, Grafikdesign enthält.&#10;&#10;Automatisch generierte Beschreibung">
              <a:extLst>
                <a:ext uri="{FF2B5EF4-FFF2-40B4-BE49-F238E27FC236}">
                  <a16:creationId xmlns:a16="http://schemas.microsoft.com/office/drawing/2014/main" id="{BF3D5604-83BB-5311-B061-C3FD0552658A}"/>
                </a:ext>
              </a:extLst>
            </p:cNvPr>
            <p:cNvPicPr>
              <a:picLocks noChangeAspect="1"/>
            </p:cNvPicPr>
            <p:nvPr/>
          </p:nvPicPr>
          <p:blipFill>
            <a:blip r:embed="rId3"/>
            <a:stretch>
              <a:fillRect/>
            </a:stretch>
          </p:blipFill>
          <p:spPr>
            <a:xfrm>
              <a:off x="9692154" y="5915986"/>
              <a:ext cx="690245" cy="808990"/>
            </a:xfrm>
            <a:prstGeom prst="rect">
              <a:avLst/>
            </a:prstGeom>
          </p:spPr>
        </p:pic>
        <p:pic>
          <p:nvPicPr>
            <p:cNvPr id="9" name="Grafik 8" descr="Ein Bild, das Text, Schrift, Schwarz, Screenshot enthält.&#10;&#10;Automatisch generierte Beschreibung">
              <a:extLst>
                <a:ext uri="{FF2B5EF4-FFF2-40B4-BE49-F238E27FC236}">
                  <a16:creationId xmlns:a16="http://schemas.microsoft.com/office/drawing/2014/main" id="{1A40F6A4-DAC8-0139-71D0-6E4E3DDA80A4}"/>
                </a:ext>
              </a:extLst>
            </p:cNvPr>
            <p:cNvPicPr>
              <a:picLocks noChangeAspect="1"/>
            </p:cNvPicPr>
            <p:nvPr/>
          </p:nvPicPr>
          <p:blipFill>
            <a:blip r:embed="rId4"/>
            <a:stretch>
              <a:fillRect/>
            </a:stretch>
          </p:blipFill>
          <p:spPr>
            <a:xfrm>
              <a:off x="10506859" y="6250631"/>
              <a:ext cx="1129665" cy="243840"/>
            </a:xfrm>
            <a:prstGeom prst="rect">
              <a:avLst/>
            </a:prstGeom>
          </p:spPr>
        </p:pic>
      </p:grpSp>
      <p:sp>
        <p:nvSpPr>
          <p:cNvPr id="3" name="Freihandform 2">
            <a:extLst>
              <a:ext uri="{FF2B5EF4-FFF2-40B4-BE49-F238E27FC236}">
                <a16:creationId xmlns:a16="http://schemas.microsoft.com/office/drawing/2014/main" id="{B397E4D7-10B8-E563-D47D-4331A46ADDBD}"/>
              </a:ext>
            </a:extLst>
          </p:cNvPr>
          <p:cNvSpPr/>
          <p:nvPr userDrawn="1"/>
        </p:nvSpPr>
        <p:spPr>
          <a:xfrm>
            <a:off x="0" y="0"/>
            <a:ext cx="992308" cy="2103529"/>
          </a:xfrm>
          <a:custGeom>
            <a:avLst/>
            <a:gdLst>
              <a:gd name="connsiteX0" fmla="*/ 992308 w 992308"/>
              <a:gd name="connsiteY0" fmla="*/ 0 h 2103529"/>
              <a:gd name="connsiteX1" fmla="*/ 459250 w 992308"/>
              <a:gd name="connsiteY1" fmla="*/ 533058 h 2103529"/>
              <a:gd name="connsiteX2" fmla="*/ 459250 w 992308"/>
              <a:gd name="connsiteY2" fmla="*/ 1644279 h 2103529"/>
              <a:gd name="connsiteX3" fmla="*/ 0 w 992308"/>
              <a:gd name="connsiteY3" fmla="*/ 2103529 h 2103529"/>
              <a:gd name="connsiteX4" fmla="*/ 0 w 992308"/>
              <a:gd name="connsiteY4" fmla="*/ 0 h 2103529"/>
              <a:gd name="connsiteX5" fmla="*/ 992308 w 992308"/>
              <a:gd name="connsiteY5" fmla="*/ 0 h 210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308" h="2103529">
                <a:moveTo>
                  <a:pt x="992308" y="0"/>
                </a:moveTo>
                <a:lnTo>
                  <a:pt x="459250" y="533058"/>
                </a:lnTo>
                <a:lnTo>
                  <a:pt x="459250" y="1644279"/>
                </a:lnTo>
                <a:lnTo>
                  <a:pt x="0" y="2103529"/>
                </a:lnTo>
                <a:lnTo>
                  <a:pt x="0" y="0"/>
                </a:lnTo>
                <a:lnTo>
                  <a:pt x="992308" y="0"/>
                </a:lnTo>
                <a:close/>
              </a:path>
            </a:pathLst>
          </a:custGeom>
          <a:solidFill>
            <a:srgbClr val="FFE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Freihandform 3">
            <a:extLst>
              <a:ext uri="{FF2B5EF4-FFF2-40B4-BE49-F238E27FC236}">
                <a16:creationId xmlns:a16="http://schemas.microsoft.com/office/drawing/2014/main" id="{74F719D8-7A5E-A53B-3330-CC39A572BB6B}"/>
              </a:ext>
            </a:extLst>
          </p:cNvPr>
          <p:cNvSpPr/>
          <p:nvPr userDrawn="1"/>
        </p:nvSpPr>
        <p:spPr>
          <a:xfrm>
            <a:off x="11512550" y="5556250"/>
            <a:ext cx="679450" cy="1301750"/>
          </a:xfrm>
          <a:custGeom>
            <a:avLst/>
            <a:gdLst>
              <a:gd name="connsiteX0" fmla="*/ 676275 w 679450"/>
              <a:gd name="connsiteY0" fmla="*/ 0 h 1301750"/>
              <a:gd name="connsiteX1" fmla="*/ 676275 w 679450"/>
              <a:gd name="connsiteY1" fmla="*/ 0 h 1301750"/>
              <a:gd name="connsiteX2" fmla="*/ 311150 w 679450"/>
              <a:gd name="connsiteY2" fmla="*/ 365125 h 1301750"/>
              <a:gd name="connsiteX3" fmla="*/ 311150 w 679450"/>
              <a:gd name="connsiteY3" fmla="*/ 396875 h 1301750"/>
              <a:gd name="connsiteX4" fmla="*/ 311150 w 679450"/>
              <a:gd name="connsiteY4" fmla="*/ 990600 h 1301750"/>
              <a:gd name="connsiteX5" fmla="*/ 0 w 679450"/>
              <a:gd name="connsiteY5" fmla="*/ 1301750 h 1301750"/>
              <a:gd name="connsiteX6" fmla="*/ 679450 w 679450"/>
              <a:gd name="connsiteY6" fmla="*/ 1301750 h 1301750"/>
              <a:gd name="connsiteX7" fmla="*/ 676275 w 679450"/>
              <a:gd name="connsiteY7" fmla="*/ 0 h 130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9450" h="1301750">
                <a:moveTo>
                  <a:pt x="676275" y="0"/>
                </a:moveTo>
                <a:lnTo>
                  <a:pt x="676275" y="0"/>
                </a:lnTo>
                <a:lnTo>
                  <a:pt x="311150" y="365125"/>
                </a:lnTo>
                <a:lnTo>
                  <a:pt x="311150" y="396875"/>
                </a:lnTo>
                <a:lnTo>
                  <a:pt x="311150" y="990600"/>
                </a:lnTo>
                <a:lnTo>
                  <a:pt x="0" y="1301750"/>
                </a:lnTo>
                <a:lnTo>
                  <a:pt x="679450" y="1301750"/>
                </a:lnTo>
                <a:cubicBezTo>
                  <a:pt x="678392" y="867833"/>
                  <a:pt x="677333" y="433917"/>
                  <a:pt x="676275" y="0"/>
                </a:cubicBezTo>
                <a:close/>
              </a:path>
            </a:pathLst>
          </a:custGeom>
          <a:solidFill>
            <a:srgbClr val="FFE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1767444495"/>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uppieren 6">
            <a:extLst>
              <a:ext uri="{FF2B5EF4-FFF2-40B4-BE49-F238E27FC236}">
                <a16:creationId xmlns:a16="http://schemas.microsoft.com/office/drawing/2014/main" id="{F97B5205-C0FC-C23A-A2C8-C4C2A8CD958F}"/>
              </a:ext>
            </a:extLst>
          </p:cNvPr>
          <p:cNvGrpSpPr/>
          <p:nvPr userDrawn="1"/>
        </p:nvGrpSpPr>
        <p:grpSpPr>
          <a:xfrm>
            <a:off x="10448777" y="6228858"/>
            <a:ext cx="1227766" cy="510834"/>
            <a:chOff x="9692154" y="5915986"/>
            <a:chExt cx="1944370" cy="808990"/>
          </a:xfrm>
        </p:grpSpPr>
        <p:pic>
          <p:nvPicPr>
            <p:cNvPr id="8" name="Grafik 7" descr="Ein Bild, das Text, Grafiken, Schrift, Grafikdesign enthält.&#10;&#10;Automatisch generierte Beschreibung">
              <a:extLst>
                <a:ext uri="{FF2B5EF4-FFF2-40B4-BE49-F238E27FC236}">
                  <a16:creationId xmlns:a16="http://schemas.microsoft.com/office/drawing/2014/main" id="{BF3D5604-83BB-5311-B061-C3FD0552658A}"/>
                </a:ext>
              </a:extLst>
            </p:cNvPr>
            <p:cNvPicPr>
              <a:picLocks noChangeAspect="1"/>
            </p:cNvPicPr>
            <p:nvPr/>
          </p:nvPicPr>
          <p:blipFill>
            <a:blip r:embed="rId3"/>
            <a:stretch>
              <a:fillRect/>
            </a:stretch>
          </p:blipFill>
          <p:spPr>
            <a:xfrm>
              <a:off x="9692154" y="5915986"/>
              <a:ext cx="690245" cy="808990"/>
            </a:xfrm>
            <a:prstGeom prst="rect">
              <a:avLst/>
            </a:prstGeom>
          </p:spPr>
        </p:pic>
        <p:pic>
          <p:nvPicPr>
            <p:cNvPr id="9" name="Grafik 8" descr="Ein Bild, das Text, Schrift, Schwarz, Screenshot enthält.&#10;&#10;Automatisch generierte Beschreibung">
              <a:extLst>
                <a:ext uri="{FF2B5EF4-FFF2-40B4-BE49-F238E27FC236}">
                  <a16:creationId xmlns:a16="http://schemas.microsoft.com/office/drawing/2014/main" id="{1A40F6A4-DAC8-0139-71D0-6E4E3DDA80A4}"/>
                </a:ext>
              </a:extLst>
            </p:cNvPr>
            <p:cNvPicPr>
              <a:picLocks noChangeAspect="1"/>
            </p:cNvPicPr>
            <p:nvPr/>
          </p:nvPicPr>
          <p:blipFill>
            <a:blip r:embed="rId4"/>
            <a:stretch>
              <a:fillRect/>
            </a:stretch>
          </p:blipFill>
          <p:spPr>
            <a:xfrm>
              <a:off x="10506859" y="6250631"/>
              <a:ext cx="1129665" cy="243840"/>
            </a:xfrm>
            <a:prstGeom prst="rect">
              <a:avLst/>
            </a:prstGeom>
          </p:spPr>
        </p:pic>
      </p:grpSp>
      <p:sp>
        <p:nvSpPr>
          <p:cNvPr id="3" name="Freihandform 2">
            <a:extLst>
              <a:ext uri="{FF2B5EF4-FFF2-40B4-BE49-F238E27FC236}">
                <a16:creationId xmlns:a16="http://schemas.microsoft.com/office/drawing/2014/main" id="{B397E4D7-10B8-E563-D47D-4331A46ADDBD}"/>
              </a:ext>
            </a:extLst>
          </p:cNvPr>
          <p:cNvSpPr/>
          <p:nvPr userDrawn="1"/>
        </p:nvSpPr>
        <p:spPr>
          <a:xfrm>
            <a:off x="0" y="0"/>
            <a:ext cx="652562" cy="1383323"/>
          </a:xfrm>
          <a:custGeom>
            <a:avLst/>
            <a:gdLst>
              <a:gd name="connsiteX0" fmla="*/ 992308 w 992308"/>
              <a:gd name="connsiteY0" fmla="*/ 0 h 2103529"/>
              <a:gd name="connsiteX1" fmla="*/ 459250 w 992308"/>
              <a:gd name="connsiteY1" fmla="*/ 533058 h 2103529"/>
              <a:gd name="connsiteX2" fmla="*/ 459250 w 992308"/>
              <a:gd name="connsiteY2" fmla="*/ 1644279 h 2103529"/>
              <a:gd name="connsiteX3" fmla="*/ 0 w 992308"/>
              <a:gd name="connsiteY3" fmla="*/ 2103529 h 2103529"/>
              <a:gd name="connsiteX4" fmla="*/ 0 w 992308"/>
              <a:gd name="connsiteY4" fmla="*/ 0 h 2103529"/>
              <a:gd name="connsiteX5" fmla="*/ 992308 w 992308"/>
              <a:gd name="connsiteY5" fmla="*/ 0 h 210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308" h="2103529">
                <a:moveTo>
                  <a:pt x="992308" y="0"/>
                </a:moveTo>
                <a:lnTo>
                  <a:pt x="459250" y="533058"/>
                </a:lnTo>
                <a:lnTo>
                  <a:pt x="459250" y="1644279"/>
                </a:lnTo>
                <a:lnTo>
                  <a:pt x="0" y="2103529"/>
                </a:lnTo>
                <a:lnTo>
                  <a:pt x="0" y="0"/>
                </a:lnTo>
                <a:lnTo>
                  <a:pt x="992308" y="0"/>
                </a:lnTo>
                <a:close/>
              </a:path>
            </a:pathLst>
          </a:custGeom>
          <a:solidFill>
            <a:srgbClr val="FFE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Freihandform 3">
            <a:extLst>
              <a:ext uri="{FF2B5EF4-FFF2-40B4-BE49-F238E27FC236}">
                <a16:creationId xmlns:a16="http://schemas.microsoft.com/office/drawing/2014/main" id="{74F719D8-7A5E-A53B-3330-CC39A572BB6B}"/>
              </a:ext>
            </a:extLst>
          </p:cNvPr>
          <p:cNvSpPr/>
          <p:nvPr userDrawn="1"/>
        </p:nvSpPr>
        <p:spPr>
          <a:xfrm>
            <a:off x="11618864" y="5759938"/>
            <a:ext cx="573135" cy="1098062"/>
          </a:xfrm>
          <a:custGeom>
            <a:avLst/>
            <a:gdLst>
              <a:gd name="connsiteX0" fmla="*/ 676275 w 679450"/>
              <a:gd name="connsiteY0" fmla="*/ 0 h 1301750"/>
              <a:gd name="connsiteX1" fmla="*/ 676275 w 679450"/>
              <a:gd name="connsiteY1" fmla="*/ 0 h 1301750"/>
              <a:gd name="connsiteX2" fmla="*/ 311150 w 679450"/>
              <a:gd name="connsiteY2" fmla="*/ 365125 h 1301750"/>
              <a:gd name="connsiteX3" fmla="*/ 311150 w 679450"/>
              <a:gd name="connsiteY3" fmla="*/ 396875 h 1301750"/>
              <a:gd name="connsiteX4" fmla="*/ 311150 w 679450"/>
              <a:gd name="connsiteY4" fmla="*/ 990600 h 1301750"/>
              <a:gd name="connsiteX5" fmla="*/ 0 w 679450"/>
              <a:gd name="connsiteY5" fmla="*/ 1301750 h 1301750"/>
              <a:gd name="connsiteX6" fmla="*/ 679450 w 679450"/>
              <a:gd name="connsiteY6" fmla="*/ 1301750 h 1301750"/>
              <a:gd name="connsiteX7" fmla="*/ 676275 w 679450"/>
              <a:gd name="connsiteY7" fmla="*/ 0 h 130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9450" h="1301750">
                <a:moveTo>
                  <a:pt x="676275" y="0"/>
                </a:moveTo>
                <a:lnTo>
                  <a:pt x="676275" y="0"/>
                </a:lnTo>
                <a:lnTo>
                  <a:pt x="311150" y="365125"/>
                </a:lnTo>
                <a:lnTo>
                  <a:pt x="311150" y="396875"/>
                </a:lnTo>
                <a:lnTo>
                  <a:pt x="311150" y="990600"/>
                </a:lnTo>
                <a:lnTo>
                  <a:pt x="0" y="1301750"/>
                </a:lnTo>
                <a:lnTo>
                  <a:pt x="679450" y="1301750"/>
                </a:lnTo>
                <a:cubicBezTo>
                  <a:pt x="678392" y="867833"/>
                  <a:pt x="677333" y="433917"/>
                  <a:pt x="676275" y="0"/>
                </a:cubicBezTo>
                <a:close/>
              </a:path>
            </a:pathLst>
          </a:custGeom>
          <a:solidFill>
            <a:srgbClr val="FFE9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2415176849"/>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km.baden-wuerttemberg.de/de/service/publikation/did/schuelerinfo-fuer-gewaehlte-schuelervertreterinnen-und-schuelervertreter-schuljahr-20252026" TargetMode="External"/><Relationship Id="rId2" Type="http://schemas.openxmlformats.org/officeDocument/2006/relationships/hyperlink" Target="https://www.uni-due.de/imperia/md/content/prodaz/zweisprachige_erziehung_in_schweden.pdf" TargetMode="External"/><Relationship Id="rId1" Type="http://schemas.openxmlformats.org/officeDocument/2006/relationships/slideLayout" Target="../slideLayouts/slideLayout1.xml"/><Relationship Id="rId4" Type="http://schemas.openxmlformats.org/officeDocument/2006/relationships/hyperlink" Target="https://www.berlin.de/sen/bildung/schule/besondere-schulangebote/staatliche-europaschul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4FF93-DED5-E25D-2375-E6072D73128D}"/>
            </a:ext>
          </a:extLst>
        </p:cNvPr>
        <p:cNvGrpSpPr/>
        <p:nvPr/>
      </p:nvGrpSpPr>
      <p:grpSpPr>
        <a:xfrm>
          <a:off x="0" y="0"/>
          <a:ext cx="0" cy="0"/>
          <a:chOff x="0" y="0"/>
          <a:chExt cx="0" cy="0"/>
        </a:xfrm>
      </p:grpSpPr>
      <p:sp>
        <p:nvSpPr>
          <p:cNvPr id="20" name="Textfeld 19">
            <a:extLst>
              <a:ext uri="{FF2B5EF4-FFF2-40B4-BE49-F238E27FC236}">
                <a16:creationId xmlns:a16="http://schemas.microsoft.com/office/drawing/2014/main" id="{FB9D0FA4-7E7E-6E3E-1920-756964CA3FD4}"/>
              </a:ext>
            </a:extLst>
          </p:cNvPr>
          <p:cNvSpPr txBox="1"/>
          <p:nvPr/>
        </p:nvSpPr>
        <p:spPr>
          <a:xfrm>
            <a:off x="1202265" y="830262"/>
            <a:ext cx="6701742" cy="523220"/>
          </a:xfrm>
          <a:prstGeom prst="rect">
            <a:avLst/>
          </a:prstGeom>
          <a:noFill/>
        </p:spPr>
        <p:txBody>
          <a:bodyPr wrap="square" rtlCol="0">
            <a:spAutoFit/>
          </a:bodyPr>
          <a:lstStyle/>
          <a:p>
            <a:r>
              <a:rPr lang="de-DE" sz="2800" b="1" dirty="0">
                <a:latin typeface="Aptos SemiBold" panose="020B0004020202020204" pitchFamily="34" charset="0"/>
              </a:rPr>
              <a:t>Sprache und Demokratie</a:t>
            </a:r>
          </a:p>
        </p:txBody>
      </p:sp>
      <p:sp>
        <p:nvSpPr>
          <p:cNvPr id="21" name="Textfeld 20">
            <a:extLst>
              <a:ext uri="{FF2B5EF4-FFF2-40B4-BE49-F238E27FC236}">
                <a16:creationId xmlns:a16="http://schemas.microsoft.com/office/drawing/2014/main" id="{B08A2D66-6770-FBCC-D047-05037EA17EB7}"/>
              </a:ext>
            </a:extLst>
          </p:cNvPr>
          <p:cNvSpPr txBox="1"/>
          <p:nvPr/>
        </p:nvSpPr>
        <p:spPr>
          <a:xfrm>
            <a:off x="1202265" y="1310871"/>
            <a:ext cx="6701742" cy="430887"/>
          </a:xfrm>
          <a:prstGeom prst="rect">
            <a:avLst/>
          </a:prstGeom>
          <a:noFill/>
        </p:spPr>
        <p:txBody>
          <a:bodyPr wrap="square" rtlCol="0">
            <a:spAutoFit/>
          </a:bodyPr>
          <a:lstStyle/>
          <a:p>
            <a:r>
              <a:rPr lang="de-DE" sz="2200" dirty="0">
                <a:latin typeface="Aptos Light" panose="020B0004020202020204" pitchFamily="34" charset="0"/>
              </a:rPr>
              <a:t>Rollenspiel</a:t>
            </a:r>
          </a:p>
        </p:txBody>
      </p:sp>
      <p:pic>
        <p:nvPicPr>
          <p:cNvPr id="3" name="Grafik 2">
            <a:extLst>
              <a:ext uri="{FF2B5EF4-FFF2-40B4-BE49-F238E27FC236}">
                <a16:creationId xmlns:a16="http://schemas.microsoft.com/office/drawing/2014/main" id="{C071849D-BDA4-1DDF-DA34-0FB5A5F98672}"/>
              </a:ext>
            </a:extLst>
          </p:cNvPr>
          <p:cNvPicPr>
            <a:picLocks noChangeAspect="1"/>
          </p:cNvPicPr>
          <p:nvPr/>
        </p:nvPicPr>
        <p:blipFill>
          <a:blip r:embed="rId2"/>
          <a:srcRect t="3194" b="17976"/>
          <a:stretch>
            <a:fillRect/>
          </a:stretch>
        </p:blipFill>
        <p:spPr>
          <a:xfrm>
            <a:off x="3991034" y="2180690"/>
            <a:ext cx="4209932" cy="3847048"/>
          </a:xfrm>
          <a:prstGeom prst="rect">
            <a:avLst/>
          </a:prstGeom>
        </p:spPr>
      </p:pic>
    </p:spTree>
    <p:extLst>
      <p:ext uri="{BB962C8B-B14F-4D97-AF65-F5344CB8AC3E}">
        <p14:creationId xmlns:p14="http://schemas.microsoft.com/office/powerpoint/2010/main" val="609081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9C8B-7BE1-9C15-E5EC-133FB0951604}"/>
            </a:ext>
          </a:extLst>
        </p:cNvPr>
        <p:cNvGrpSpPr/>
        <p:nvPr/>
      </p:nvGrpSpPr>
      <p:grpSpPr>
        <a:xfrm>
          <a:off x="0" y="0"/>
          <a:ext cx="0" cy="0"/>
          <a:chOff x="0" y="0"/>
          <a:chExt cx="0" cy="0"/>
        </a:xfrm>
      </p:grpSpPr>
      <p:sp>
        <p:nvSpPr>
          <p:cNvPr id="20" name="Textfeld 19">
            <a:extLst>
              <a:ext uri="{FF2B5EF4-FFF2-40B4-BE49-F238E27FC236}">
                <a16:creationId xmlns:a16="http://schemas.microsoft.com/office/drawing/2014/main" id="{EE3C0362-FE01-9325-2551-339472D6C6D6}"/>
              </a:ext>
            </a:extLst>
          </p:cNvPr>
          <p:cNvSpPr txBox="1"/>
          <p:nvPr/>
        </p:nvSpPr>
        <p:spPr>
          <a:xfrm>
            <a:off x="1202265" y="830262"/>
            <a:ext cx="6701742" cy="954107"/>
          </a:xfrm>
          <a:prstGeom prst="rect">
            <a:avLst/>
          </a:prstGeom>
          <a:noFill/>
        </p:spPr>
        <p:txBody>
          <a:bodyPr wrap="square" rtlCol="0">
            <a:spAutoFit/>
          </a:bodyPr>
          <a:lstStyle/>
          <a:p>
            <a:r>
              <a:rPr lang="de-DE" sz="2800" b="1" dirty="0">
                <a:latin typeface="Aptos SemiBold" panose="020B0004020202020204" pitchFamily="34" charset="0"/>
              </a:rPr>
              <a:t>Szenario</a:t>
            </a:r>
            <a:endParaRPr lang="de-DE" sz="2800" dirty="0"/>
          </a:p>
          <a:p>
            <a:endParaRPr lang="de-DE" sz="2800" b="1" dirty="0">
              <a:latin typeface="Aptos SemiBold" panose="020B0004020202020204" pitchFamily="34" charset="0"/>
            </a:endParaRPr>
          </a:p>
        </p:txBody>
      </p:sp>
      <p:sp>
        <p:nvSpPr>
          <p:cNvPr id="24" name="Textfeld 23">
            <a:extLst>
              <a:ext uri="{FF2B5EF4-FFF2-40B4-BE49-F238E27FC236}">
                <a16:creationId xmlns:a16="http://schemas.microsoft.com/office/drawing/2014/main" id="{09E31B56-8D6A-A0A1-6C9B-21D28158E673}"/>
              </a:ext>
            </a:extLst>
          </p:cNvPr>
          <p:cNvSpPr txBox="1"/>
          <p:nvPr/>
        </p:nvSpPr>
        <p:spPr>
          <a:xfrm>
            <a:off x="1202265" y="1695360"/>
            <a:ext cx="9354156" cy="4524315"/>
          </a:xfrm>
          <a:prstGeom prst="rect">
            <a:avLst/>
          </a:prstGeom>
          <a:noFill/>
        </p:spPr>
        <p:txBody>
          <a:bodyPr wrap="square" rtlCol="0">
            <a:spAutoFit/>
          </a:bodyPr>
          <a:lstStyle/>
          <a:p>
            <a:r>
              <a:rPr lang="de-DE" sz="1600" dirty="0">
                <a:latin typeface="Aptos Light" panose="020B0004020202020204" pitchFamily="34" charset="0"/>
              </a:rPr>
              <a:t>In eurer Schule gab es mehrere Zwischenfälle: Ein Schüler erhielt im Erdkunde-Referat eine Note Abzug, weil er Schwäbisch gesprochen hatte. Eine Schülerin wurde im Pausenhof ermahnt, weil sie Russisch gesprochen hatte. Viele haben sich aufgeregt. Bislang gab es keine Einigung. Eure Klasse diskutiert die Fälle. Die Klassensprecherin bringt folgenden Vorschlag ein: </a:t>
            </a:r>
            <a:r>
              <a:rPr lang="de-DE" sz="1600" b="1" dirty="0">
                <a:latin typeface="Aptos Light" panose="020B0004020202020204" pitchFamily="34" charset="0"/>
              </a:rPr>
              <a:t>Die Sprachen und Dialekte der Jugendlichen sollen einen Platz in der Schule haben.</a:t>
            </a:r>
            <a:r>
              <a:rPr lang="de-DE" sz="1600" dirty="0">
                <a:latin typeface="Aptos Light" panose="020B0004020202020204" pitchFamily="34" charset="0"/>
              </a:rPr>
              <a:t> </a:t>
            </a:r>
          </a:p>
          <a:p>
            <a:endParaRPr lang="de-DE" sz="1600" dirty="0">
              <a:latin typeface="Aptos Light" panose="020B0004020202020204" pitchFamily="34" charset="0"/>
            </a:endParaRPr>
          </a:p>
          <a:p>
            <a:pPr marL="285750" indent="-285750">
              <a:buFont typeface="Arial" panose="020B0604020202020204" pitchFamily="34" charset="0"/>
              <a:buChar char="•"/>
            </a:pPr>
            <a:r>
              <a:rPr lang="de-DE" sz="1600" dirty="0">
                <a:latin typeface="Aptos Light" panose="020B0004020202020204" pitchFamily="34" charset="0"/>
              </a:rPr>
              <a:t>Diskutiert den Vorschlag der Klassensprecherin. Schlüpft dabei in die verschiedenen Rollen und bereitet euch auf die Diskussion vor.</a:t>
            </a:r>
          </a:p>
          <a:p>
            <a:pPr marL="285750" indent="-285750">
              <a:buFont typeface="Arial" panose="020B0604020202020204" pitchFamily="34" charset="0"/>
              <a:buChar char="•"/>
            </a:pPr>
            <a:r>
              <a:rPr lang="de-DE" sz="1600" dirty="0">
                <a:latin typeface="Aptos Light" panose="020B0004020202020204" pitchFamily="34" charset="0"/>
              </a:rPr>
              <a:t>In der Diskussion soll es auch darum gehen, wie Anliegen in der Schule demokratisch vertreten werden können.</a:t>
            </a:r>
          </a:p>
          <a:p>
            <a:endParaRPr lang="de-DE" sz="1600" dirty="0">
              <a:latin typeface="Aptos Light" panose="020B0004020202020204" pitchFamily="34" charset="0"/>
            </a:endParaRPr>
          </a:p>
          <a:p>
            <a:r>
              <a:rPr lang="de-DE" sz="1600" dirty="0">
                <a:latin typeface="Aptos Light" panose="020B0004020202020204" pitchFamily="34" charset="0"/>
              </a:rPr>
              <a:t>In eurer Klasse sprechen 90 % der Jugendlichen sehr gut Deutsch (inkl. Jugendsprache), 40 Prozent Russisch, 40 Prozent Schwäbisch, 20 Prozent Türkisch, 10 Prozent Sächsisch, 10 Prozent Französisch, 10 Prozent Kurdisch (Sorani), 10 Prozent Romanes. Alle Schüler*innen lernen im Unterricht Englisch. </a:t>
            </a:r>
          </a:p>
          <a:p>
            <a:endParaRPr lang="de-DE" sz="1600" dirty="0">
              <a:latin typeface="Aptos Light" panose="020B0004020202020204" pitchFamily="34" charset="0"/>
            </a:endParaRPr>
          </a:p>
          <a:p>
            <a:endParaRPr lang="de-DE" sz="1600" dirty="0">
              <a:latin typeface="Aptos Light" panose="020B0004020202020204" pitchFamily="34" charset="0"/>
            </a:endParaRPr>
          </a:p>
          <a:p>
            <a:r>
              <a:rPr lang="de-DE" sz="1600" dirty="0">
                <a:latin typeface="Aptos Light" panose="020B0004020202020204" pitchFamily="34" charset="0"/>
              </a:rPr>
              <a:t> </a:t>
            </a:r>
          </a:p>
          <a:p>
            <a:endParaRPr lang="de-DE" sz="1600" dirty="0">
              <a:latin typeface="Aptos Light" panose="020B0004020202020204" pitchFamily="34" charset="0"/>
            </a:endParaRPr>
          </a:p>
        </p:txBody>
      </p:sp>
    </p:spTree>
    <p:extLst>
      <p:ext uri="{BB962C8B-B14F-4D97-AF65-F5344CB8AC3E}">
        <p14:creationId xmlns:p14="http://schemas.microsoft.com/office/powerpoint/2010/main" val="1444044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feld 19">
            <a:extLst>
              <a:ext uri="{FF2B5EF4-FFF2-40B4-BE49-F238E27FC236}">
                <a16:creationId xmlns:a16="http://schemas.microsoft.com/office/drawing/2014/main" id="{9FD29467-66B0-C2D8-E313-0D1B4627908F}"/>
              </a:ext>
            </a:extLst>
          </p:cNvPr>
          <p:cNvSpPr txBox="1"/>
          <p:nvPr/>
        </p:nvSpPr>
        <p:spPr>
          <a:xfrm>
            <a:off x="1202265" y="830262"/>
            <a:ext cx="6701742" cy="954107"/>
          </a:xfrm>
          <a:prstGeom prst="rect">
            <a:avLst/>
          </a:prstGeom>
          <a:noFill/>
        </p:spPr>
        <p:txBody>
          <a:bodyPr wrap="square" rtlCol="0">
            <a:spAutoFit/>
          </a:bodyPr>
          <a:lstStyle/>
          <a:p>
            <a:r>
              <a:rPr lang="de-DE" sz="2800" b="1" dirty="0">
                <a:latin typeface="Aptos SemiBold" panose="020B0004020202020204" pitchFamily="34" charset="0"/>
              </a:rPr>
              <a:t>1. Wir haben sprachliche Rechte</a:t>
            </a:r>
            <a:r>
              <a:rPr lang="de-DE" sz="2800" dirty="0"/>
              <a:t> </a:t>
            </a:r>
          </a:p>
          <a:p>
            <a:endParaRPr lang="de-DE" sz="2800" b="1" dirty="0">
              <a:latin typeface="Aptos SemiBold" panose="020B0004020202020204" pitchFamily="34" charset="0"/>
            </a:endParaRPr>
          </a:p>
        </p:txBody>
      </p:sp>
      <p:sp>
        <p:nvSpPr>
          <p:cNvPr id="22" name="Textfeld 21">
            <a:extLst>
              <a:ext uri="{FF2B5EF4-FFF2-40B4-BE49-F238E27FC236}">
                <a16:creationId xmlns:a16="http://schemas.microsoft.com/office/drawing/2014/main" id="{C34E9A26-6906-696B-F18C-6EAD4363EF5A}"/>
              </a:ext>
            </a:extLst>
          </p:cNvPr>
          <p:cNvSpPr txBox="1"/>
          <p:nvPr/>
        </p:nvSpPr>
        <p:spPr>
          <a:xfrm>
            <a:off x="5067390" y="2144395"/>
            <a:ext cx="5831931" cy="3539430"/>
          </a:xfrm>
          <a:prstGeom prst="rect">
            <a:avLst/>
          </a:prstGeom>
          <a:noFill/>
        </p:spPr>
        <p:txBody>
          <a:bodyPr wrap="square" rtlCol="0">
            <a:spAutoFit/>
          </a:bodyPr>
          <a:lstStyle/>
          <a:p>
            <a:r>
              <a:rPr lang="de-DE" sz="1600" dirty="0">
                <a:latin typeface="Aptos Light" panose="020B0004020202020204" pitchFamily="34" charset="0"/>
              </a:rPr>
              <a:t>Die </a:t>
            </a:r>
            <a:r>
              <a:rPr lang="de-DE" sz="1600" b="1" dirty="0">
                <a:latin typeface="Aptos Light" panose="020B0004020202020204" pitchFamily="34" charset="0"/>
              </a:rPr>
              <a:t>UN-Kinderrechtskonvention</a:t>
            </a:r>
            <a:r>
              <a:rPr lang="de-DE" sz="1600" dirty="0">
                <a:latin typeface="Aptos Light" panose="020B0004020202020204" pitchFamily="34" charset="0"/>
              </a:rPr>
              <a:t> sagt:</a:t>
            </a:r>
            <a:br>
              <a:rPr lang="de-DE" sz="1600" dirty="0">
                <a:latin typeface="Aptos Light" panose="020B0004020202020204" pitchFamily="34" charset="0"/>
              </a:rPr>
            </a:br>
            <a:br>
              <a:rPr lang="de-DE" sz="1600" dirty="0">
                <a:latin typeface="Aptos Light" panose="020B0004020202020204" pitchFamily="34" charset="0"/>
              </a:rPr>
            </a:br>
            <a:r>
              <a:rPr lang="de-DE" sz="1600" dirty="0">
                <a:latin typeface="Aptos Light" panose="020B0004020202020204" pitchFamily="34" charset="0"/>
              </a:rPr>
              <a:t>Artikel 29 [Bildungsziele; Bildungseinrichtungen] </a:t>
            </a:r>
            <a:br>
              <a:rPr lang="de-DE" sz="1600" dirty="0">
                <a:latin typeface="Aptos Light" panose="020B0004020202020204" pitchFamily="34" charset="0"/>
              </a:rPr>
            </a:br>
            <a:r>
              <a:rPr lang="de-DE" sz="1600" dirty="0">
                <a:latin typeface="Aptos Light" panose="020B0004020202020204" pitchFamily="34" charset="0"/>
              </a:rPr>
              <a:t>(1) Die Vertragsstaaten stimmen darin überein, dass die Bildung des Kindes darauf gerichtet sein muss […] dem Kind Achtung vor seinen Eltern, seiner kulturellen Identität, seiner Sprache und seinen kulturellen Werten […] zu vermitteln. </a:t>
            </a:r>
            <a:br>
              <a:rPr lang="de-DE" sz="1600" dirty="0">
                <a:latin typeface="Aptos Light" panose="020B0004020202020204" pitchFamily="34" charset="0"/>
              </a:rPr>
            </a:br>
            <a:br>
              <a:rPr lang="de-DE" sz="1600" dirty="0">
                <a:latin typeface="Aptos Light" panose="020B0004020202020204" pitchFamily="34" charset="0"/>
              </a:rPr>
            </a:br>
            <a:r>
              <a:rPr lang="de-DE" sz="1600" dirty="0">
                <a:latin typeface="Aptos Light" panose="020B0004020202020204" pitchFamily="34" charset="0"/>
              </a:rPr>
              <a:t>Artikel 30 [Minderheitenschutz] </a:t>
            </a:r>
            <a:br>
              <a:rPr lang="de-DE" sz="1600" dirty="0">
                <a:latin typeface="Aptos Light" panose="020B0004020202020204" pitchFamily="34" charset="0"/>
              </a:rPr>
            </a:br>
            <a:r>
              <a:rPr lang="de-DE" sz="1600" dirty="0">
                <a:latin typeface="Aptos Light" panose="020B0004020202020204" pitchFamily="34" charset="0"/>
              </a:rPr>
              <a:t>In Staaten, in denen es […] sprachliche Minderheiten oder Ureinwohner gibt, darf einem Kind, das einer solchen Minderheit angehört […], nicht das Recht vorenthalten werden […] seine eigene Sprache zu verwenden.</a:t>
            </a:r>
          </a:p>
          <a:p>
            <a:endParaRPr lang="de-DE" sz="1600" dirty="0">
              <a:latin typeface="Aptos Light" panose="020B0004020202020204" pitchFamily="34" charset="0"/>
            </a:endParaRPr>
          </a:p>
        </p:txBody>
      </p:sp>
      <p:sp>
        <p:nvSpPr>
          <p:cNvPr id="24" name="Textfeld 23">
            <a:extLst>
              <a:ext uri="{FF2B5EF4-FFF2-40B4-BE49-F238E27FC236}">
                <a16:creationId xmlns:a16="http://schemas.microsoft.com/office/drawing/2014/main" id="{D5C04B97-5F6F-8D57-B651-73A77756F3D5}"/>
              </a:ext>
            </a:extLst>
          </p:cNvPr>
          <p:cNvSpPr txBox="1"/>
          <p:nvPr/>
        </p:nvSpPr>
        <p:spPr>
          <a:xfrm>
            <a:off x="1202265" y="2144394"/>
            <a:ext cx="3628151" cy="1815882"/>
          </a:xfrm>
          <a:prstGeom prst="rect">
            <a:avLst/>
          </a:prstGeom>
          <a:noFill/>
        </p:spPr>
        <p:txBody>
          <a:bodyPr wrap="square" rtlCol="0">
            <a:spAutoFit/>
          </a:bodyPr>
          <a:lstStyle/>
          <a:p>
            <a:r>
              <a:rPr lang="de-DE" sz="1600" dirty="0">
                <a:latin typeface="Aptos Light" panose="020B0004020202020204" pitchFamily="34" charset="0"/>
              </a:rPr>
              <a:t>Im deutschen </a:t>
            </a:r>
            <a:r>
              <a:rPr lang="de-DE" sz="1600" b="1" dirty="0">
                <a:latin typeface="Aptos Light" panose="020B0004020202020204" pitchFamily="34" charset="0"/>
              </a:rPr>
              <a:t>Grundgesetz</a:t>
            </a:r>
            <a:r>
              <a:rPr lang="de-DE" sz="1600" dirty="0">
                <a:latin typeface="Aptos Light" panose="020B0004020202020204" pitchFamily="34" charset="0"/>
              </a:rPr>
              <a:t> steht: </a:t>
            </a:r>
            <a:br>
              <a:rPr lang="de-DE" sz="1600" dirty="0">
                <a:latin typeface="Aptos Light" panose="020B0004020202020204" pitchFamily="34" charset="0"/>
              </a:rPr>
            </a:br>
            <a:br>
              <a:rPr lang="de-DE" sz="1600" dirty="0">
                <a:latin typeface="Aptos Light" panose="020B0004020202020204" pitchFamily="34" charset="0"/>
              </a:rPr>
            </a:br>
            <a:r>
              <a:rPr lang="de-DE" sz="1600" dirty="0">
                <a:latin typeface="Aptos Light" panose="020B0004020202020204" pitchFamily="34" charset="0"/>
              </a:rPr>
              <a:t>Art. 3 (3): Niemand darf wegen […] seiner Sprache, seiner Heimat und Herkunft, seines Glaubens […] benachteiligt oder bevorzugt werden.</a:t>
            </a:r>
          </a:p>
          <a:p>
            <a:endParaRPr lang="de-DE" sz="1600" dirty="0">
              <a:latin typeface="Aptos Light" panose="020B0004020202020204" pitchFamily="34" charset="0"/>
            </a:endParaRPr>
          </a:p>
        </p:txBody>
      </p:sp>
    </p:spTree>
    <p:extLst>
      <p:ext uri="{BB962C8B-B14F-4D97-AF65-F5344CB8AC3E}">
        <p14:creationId xmlns:p14="http://schemas.microsoft.com/office/powerpoint/2010/main" val="4141368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46694-94DA-D1CC-86C9-1BC804447117}"/>
            </a:ext>
          </a:extLst>
        </p:cNvPr>
        <p:cNvGrpSpPr/>
        <p:nvPr/>
      </p:nvGrpSpPr>
      <p:grpSpPr>
        <a:xfrm>
          <a:off x="0" y="0"/>
          <a:ext cx="0" cy="0"/>
          <a:chOff x="0" y="0"/>
          <a:chExt cx="0" cy="0"/>
        </a:xfrm>
      </p:grpSpPr>
      <p:sp>
        <p:nvSpPr>
          <p:cNvPr id="20" name="Textfeld 19">
            <a:extLst>
              <a:ext uri="{FF2B5EF4-FFF2-40B4-BE49-F238E27FC236}">
                <a16:creationId xmlns:a16="http://schemas.microsoft.com/office/drawing/2014/main" id="{AA01166A-5F9F-E6AB-DF52-3722D5532844}"/>
              </a:ext>
            </a:extLst>
          </p:cNvPr>
          <p:cNvSpPr txBox="1"/>
          <p:nvPr/>
        </p:nvSpPr>
        <p:spPr>
          <a:xfrm>
            <a:off x="1202265" y="830262"/>
            <a:ext cx="6701742" cy="954107"/>
          </a:xfrm>
          <a:prstGeom prst="rect">
            <a:avLst/>
          </a:prstGeom>
          <a:noFill/>
        </p:spPr>
        <p:txBody>
          <a:bodyPr wrap="square" rtlCol="0">
            <a:spAutoFit/>
          </a:bodyPr>
          <a:lstStyle/>
          <a:p>
            <a:r>
              <a:rPr lang="de-DE" sz="2800" b="1" dirty="0">
                <a:latin typeface="Aptos SemiBold" panose="020B0004020202020204" pitchFamily="34" charset="0"/>
              </a:rPr>
              <a:t>2. Sprache ist verhandelbar</a:t>
            </a:r>
            <a:endParaRPr lang="de-DE" sz="2800" dirty="0"/>
          </a:p>
          <a:p>
            <a:endParaRPr lang="de-DE" sz="2800" b="1" dirty="0">
              <a:latin typeface="Aptos SemiBold" panose="020B0004020202020204" pitchFamily="34" charset="0"/>
            </a:endParaRPr>
          </a:p>
        </p:txBody>
      </p:sp>
      <p:sp>
        <p:nvSpPr>
          <p:cNvPr id="24" name="Textfeld 23">
            <a:extLst>
              <a:ext uri="{FF2B5EF4-FFF2-40B4-BE49-F238E27FC236}">
                <a16:creationId xmlns:a16="http://schemas.microsoft.com/office/drawing/2014/main" id="{C7AD3683-E5AB-7F3E-10B3-725DB27A76D2}"/>
              </a:ext>
            </a:extLst>
          </p:cNvPr>
          <p:cNvSpPr txBox="1"/>
          <p:nvPr/>
        </p:nvSpPr>
        <p:spPr>
          <a:xfrm>
            <a:off x="1202265" y="2144394"/>
            <a:ext cx="8423428" cy="2800767"/>
          </a:xfrm>
          <a:prstGeom prst="rect">
            <a:avLst/>
          </a:prstGeom>
          <a:noFill/>
        </p:spPr>
        <p:txBody>
          <a:bodyPr wrap="square" rtlCol="0">
            <a:spAutoFit/>
          </a:bodyPr>
          <a:lstStyle/>
          <a:p>
            <a:r>
              <a:rPr lang="de-DE" sz="1600" dirty="0">
                <a:latin typeface="Aptos Light" panose="020B0004020202020204" pitchFamily="34" charset="0"/>
              </a:rPr>
              <a:t>Ein Blick in verschiedene Städte und Länder zeigt z.B.: </a:t>
            </a:r>
          </a:p>
          <a:p>
            <a:endParaRPr lang="de-DE" sz="1600" dirty="0">
              <a:latin typeface="Aptos Light" panose="020B0004020202020204" pitchFamily="34" charset="0"/>
            </a:endParaRPr>
          </a:p>
          <a:p>
            <a:pPr marL="285750" indent="-285750">
              <a:buFont typeface="Arial" panose="020B0604020202020204" pitchFamily="34" charset="0"/>
              <a:buChar char="•"/>
            </a:pPr>
            <a:r>
              <a:rPr lang="de-DE" sz="1600" dirty="0">
                <a:latin typeface="Aptos Light" panose="020B0004020202020204" pitchFamily="34" charset="0"/>
              </a:rPr>
              <a:t>In Berlin gibt es bilinguale Schulen, in denen zweisprachig unterrichtet wird, z.B. deutsch-türkisch, deutsch-polnisch… </a:t>
            </a:r>
          </a:p>
          <a:p>
            <a:pPr marL="285750" indent="-285750">
              <a:buFont typeface="Arial" panose="020B0604020202020204" pitchFamily="34" charset="0"/>
              <a:buChar char="•"/>
            </a:pPr>
            <a:r>
              <a:rPr lang="de-DE" sz="1600" dirty="0">
                <a:latin typeface="Aptos Light" panose="020B0004020202020204" pitchFamily="34" charset="0"/>
              </a:rPr>
              <a:t>In Norwegen werden Dialekte auch im öffentlichen Leben gesprochen  (z.B. Schule, Universität, Parlament, Radio). Seit 1878 gibt ein Gesetz, dass es verbietet, die Mundart der Kinder in der Schule zu korrigieren. </a:t>
            </a:r>
          </a:p>
          <a:p>
            <a:pPr marL="285750" indent="-285750">
              <a:buFont typeface="Arial" panose="020B0604020202020204" pitchFamily="34" charset="0"/>
              <a:buChar char="•"/>
            </a:pPr>
            <a:r>
              <a:rPr lang="de-DE" sz="1600" dirty="0">
                <a:latin typeface="Aptos Light" panose="020B0004020202020204" pitchFamily="34" charset="0"/>
              </a:rPr>
              <a:t>In Schweden haben Kinder ein Recht darauf, in der Schule kostenfrei ihre Herkunftssprache zu lernen. </a:t>
            </a:r>
          </a:p>
          <a:p>
            <a:endParaRPr lang="de-DE" sz="1600" dirty="0">
              <a:latin typeface="Aptos Light" panose="020B0004020202020204" pitchFamily="34" charset="0"/>
            </a:endParaRPr>
          </a:p>
          <a:p>
            <a:endParaRPr lang="de-DE" sz="1600" dirty="0">
              <a:latin typeface="Aptos Light" panose="020B0004020202020204" pitchFamily="34" charset="0"/>
            </a:endParaRPr>
          </a:p>
        </p:txBody>
      </p:sp>
    </p:spTree>
    <p:extLst>
      <p:ext uri="{BB962C8B-B14F-4D97-AF65-F5344CB8AC3E}">
        <p14:creationId xmlns:p14="http://schemas.microsoft.com/office/powerpoint/2010/main" val="440783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bindungsstelle zu einer anderen Seite 3">
            <a:extLst>
              <a:ext uri="{FF2B5EF4-FFF2-40B4-BE49-F238E27FC236}">
                <a16:creationId xmlns:a16="http://schemas.microsoft.com/office/drawing/2014/main" id="{8B5A7118-386B-5473-3010-CE7C005AA39C}"/>
              </a:ext>
            </a:extLst>
          </p:cNvPr>
          <p:cNvSpPr/>
          <p:nvPr/>
        </p:nvSpPr>
        <p:spPr>
          <a:xfrm>
            <a:off x="1622878" y="1633908"/>
            <a:ext cx="1780552" cy="1477680"/>
          </a:xfrm>
          <a:prstGeom prst="flowChartOffpageConnector">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tIns="396000" rtlCol="0" anchor="ctr"/>
          <a:lstStyle/>
          <a:p>
            <a:pPr algn="ctr"/>
            <a:r>
              <a:rPr lang="de-DE" sz="1400" dirty="0">
                <a:solidFill>
                  <a:srgbClr val="000000"/>
                </a:solidFill>
                <a:latin typeface="Aptos" panose="020B0004020202020204" pitchFamily="34" charset="0"/>
              </a:rPr>
              <a:t>Ergebnisse des Planspiels können in Klassenregeln einfließen</a:t>
            </a:r>
          </a:p>
          <a:p>
            <a:pPr algn="ctr"/>
            <a:endParaRPr lang="de-DE" sz="1600" dirty="0">
              <a:solidFill>
                <a:schemeClr val="tx1"/>
              </a:solidFill>
              <a:latin typeface="Aptos Display" panose="020B0004020202020204" pitchFamily="34" charset="0"/>
            </a:endParaRPr>
          </a:p>
        </p:txBody>
      </p:sp>
      <p:sp>
        <p:nvSpPr>
          <p:cNvPr id="7" name="Verbindungsstelle zu einer anderen Seite 6">
            <a:extLst>
              <a:ext uri="{FF2B5EF4-FFF2-40B4-BE49-F238E27FC236}">
                <a16:creationId xmlns:a16="http://schemas.microsoft.com/office/drawing/2014/main" id="{728B35F3-A8A6-7453-4A0F-D11CA60D981C}"/>
              </a:ext>
            </a:extLst>
          </p:cNvPr>
          <p:cNvSpPr/>
          <p:nvPr/>
        </p:nvSpPr>
        <p:spPr>
          <a:xfrm>
            <a:off x="5205724" y="1633908"/>
            <a:ext cx="1780552" cy="1477680"/>
          </a:xfrm>
          <a:prstGeom prst="flowChartOffpageConnector">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tIns="396000" rtlCol="0" anchor="ctr"/>
          <a:lstStyle/>
          <a:p>
            <a:pPr algn="ctr" defTabSz="685800" fontAlgn="auto">
              <a:spcBef>
                <a:spcPts val="0"/>
              </a:spcBef>
              <a:spcAft>
                <a:spcPts val="0"/>
              </a:spcAft>
            </a:pPr>
            <a:r>
              <a:rPr lang="de-DE" sz="1400" dirty="0">
                <a:solidFill>
                  <a:srgbClr val="000000"/>
                </a:solidFill>
                <a:latin typeface="Aptos Display" panose="020B0004020202020204" pitchFamily="34" charset="0"/>
              </a:rPr>
              <a:t>alle Klassen-</a:t>
            </a:r>
            <a:br>
              <a:rPr lang="de-DE" sz="1400" dirty="0">
                <a:solidFill>
                  <a:srgbClr val="000000"/>
                </a:solidFill>
                <a:latin typeface="Aptos Display" panose="020B0004020202020204" pitchFamily="34" charset="0"/>
              </a:rPr>
            </a:br>
            <a:r>
              <a:rPr lang="de-DE" sz="1400" dirty="0">
                <a:solidFill>
                  <a:srgbClr val="000000"/>
                </a:solidFill>
                <a:latin typeface="Aptos Display" panose="020B0004020202020204" pitchFamily="34" charset="0"/>
              </a:rPr>
              <a:t>sprechenden tauschen sich aus</a:t>
            </a:r>
          </a:p>
          <a:p>
            <a:pPr algn="ctr"/>
            <a:endParaRPr lang="de-DE" sz="1600" dirty="0">
              <a:solidFill>
                <a:schemeClr val="tx1"/>
              </a:solidFill>
              <a:latin typeface="Aptos Display" panose="020B0004020202020204" pitchFamily="34" charset="0"/>
            </a:endParaRPr>
          </a:p>
        </p:txBody>
      </p:sp>
      <p:sp>
        <p:nvSpPr>
          <p:cNvPr id="8" name="Verbindungsstelle zu einer anderen Seite 7">
            <a:extLst>
              <a:ext uri="{FF2B5EF4-FFF2-40B4-BE49-F238E27FC236}">
                <a16:creationId xmlns:a16="http://schemas.microsoft.com/office/drawing/2014/main" id="{B8BFF0B6-086D-0AD7-D439-9AB77D3FBF17}"/>
              </a:ext>
            </a:extLst>
          </p:cNvPr>
          <p:cNvSpPr/>
          <p:nvPr/>
        </p:nvSpPr>
        <p:spPr>
          <a:xfrm>
            <a:off x="8756381" y="1633908"/>
            <a:ext cx="1780552" cy="1477680"/>
          </a:xfrm>
          <a:prstGeom prst="flowChartOffpageConnector">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tIns="396000" rtlCol="0" anchor="ctr"/>
          <a:lstStyle/>
          <a:p>
            <a:pPr algn="ctr" defTabSz="685800" fontAlgn="auto">
              <a:spcBef>
                <a:spcPts val="0"/>
              </a:spcBef>
              <a:spcAft>
                <a:spcPts val="0"/>
              </a:spcAft>
            </a:pPr>
            <a:r>
              <a:rPr lang="de-DE" sz="1400" dirty="0">
                <a:solidFill>
                  <a:srgbClr val="000000"/>
                </a:solidFill>
                <a:latin typeface="Aptos Display" panose="020B0004020202020204" pitchFamily="34" charset="0"/>
              </a:rPr>
              <a:t>hier kann auch die Schulsatzung / Schulordnung geändert werden</a:t>
            </a:r>
          </a:p>
          <a:p>
            <a:pPr algn="ctr"/>
            <a:endParaRPr lang="de-DE" sz="1600" dirty="0">
              <a:solidFill>
                <a:schemeClr val="tx1"/>
              </a:solidFill>
              <a:latin typeface="Aptos Display" panose="020B0004020202020204" pitchFamily="34" charset="0"/>
            </a:endParaRPr>
          </a:p>
        </p:txBody>
      </p:sp>
      <p:sp>
        <p:nvSpPr>
          <p:cNvPr id="13" name="Oval 12">
            <a:extLst>
              <a:ext uri="{FF2B5EF4-FFF2-40B4-BE49-F238E27FC236}">
                <a16:creationId xmlns:a16="http://schemas.microsoft.com/office/drawing/2014/main" id="{33F3D64F-3E27-DD05-7380-439716D887FB}"/>
              </a:ext>
            </a:extLst>
          </p:cNvPr>
          <p:cNvSpPr/>
          <p:nvPr/>
        </p:nvSpPr>
        <p:spPr>
          <a:xfrm>
            <a:off x="5531865" y="3284649"/>
            <a:ext cx="1144170" cy="1139649"/>
          </a:xfrm>
          <a:prstGeom prst="ellipse">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lIns="0" tIns="108000" rIns="0" rtlCol="0" anchor="ctr"/>
          <a:lstStyle/>
          <a:p>
            <a:pPr algn="ctr"/>
            <a:r>
              <a:rPr lang="de-DE" sz="1400" dirty="0">
                <a:solidFill>
                  <a:sysClr val="windowText" lastClr="000000"/>
                </a:solidFill>
              </a:rPr>
              <a:t>Schülerrat/SMV</a:t>
            </a:r>
          </a:p>
        </p:txBody>
      </p:sp>
      <p:sp>
        <p:nvSpPr>
          <p:cNvPr id="20" name="Oval 19">
            <a:extLst>
              <a:ext uri="{FF2B5EF4-FFF2-40B4-BE49-F238E27FC236}">
                <a16:creationId xmlns:a16="http://schemas.microsoft.com/office/drawing/2014/main" id="{544A33D5-35D7-77E8-786F-E5ABB7B3E2E4}"/>
              </a:ext>
            </a:extLst>
          </p:cNvPr>
          <p:cNvSpPr/>
          <p:nvPr/>
        </p:nvSpPr>
        <p:spPr>
          <a:xfrm>
            <a:off x="1948136" y="3291688"/>
            <a:ext cx="1130036" cy="1125570"/>
          </a:xfrm>
          <a:prstGeom prst="ellipse">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400" dirty="0">
                <a:solidFill>
                  <a:sysClr val="windowText" lastClr="000000"/>
                </a:solidFill>
              </a:rPr>
              <a:t>Klasse</a:t>
            </a:r>
          </a:p>
        </p:txBody>
      </p:sp>
      <p:sp>
        <p:nvSpPr>
          <p:cNvPr id="21" name="Oval 20">
            <a:extLst>
              <a:ext uri="{FF2B5EF4-FFF2-40B4-BE49-F238E27FC236}">
                <a16:creationId xmlns:a16="http://schemas.microsoft.com/office/drawing/2014/main" id="{A2E52963-AA6B-A5A3-1CB7-ABFEA09986BD}"/>
              </a:ext>
            </a:extLst>
          </p:cNvPr>
          <p:cNvSpPr/>
          <p:nvPr/>
        </p:nvSpPr>
        <p:spPr>
          <a:xfrm>
            <a:off x="9075826" y="3285898"/>
            <a:ext cx="1141661" cy="1137150"/>
          </a:xfrm>
          <a:prstGeom prst="ellipse">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lIns="36000" tIns="0" rIns="0" rtlCol="0" anchor="ctr"/>
          <a:lstStyle/>
          <a:p>
            <a:pPr algn="ctr"/>
            <a:r>
              <a:rPr lang="de-DE" sz="1400" dirty="0">
                <a:solidFill>
                  <a:sysClr val="windowText" lastClr="000000"/>
                </a:solidFill>
              </a:rPr>
              <a:t>Schul-konferenz</a:t>
            </a:r>
          </a:p>
        </p:txBody>
      </p:sp>
      <p:sp>
        <p:nvSpPr>
          <p:cNvPr id="22" name="Richtungspfeil 21">
            <a:extLst>
              <a:ext uri="{FF2B5EF4-FFF2-40B4-BE49-F238E27FC236}">
                <a16:creationId xmlns:a16="http://schemas.microsoft.com/office/drawing/2014/main" id="{69CF811F-F375-FCA8-927C-E4FCE99152BE}"/>
              </a:ext>
            </a:extLst>
          </p:cNvPr>
          <p:cNvSpPr/>
          <p:nvPr/>
        </p:nvSpPr>
        <p:spPr>
          <a:xfrm>
            <a:off x="3527437" y="3578814"/>
            <a:ext cx="1622066" cy="461665"/>
          </a:xfrm>
          <a:prstGeom prst="homePlate">
            <a:avLst>
              <a:gd name="adj" fmla="val 24735"/>
            </a:avLst>
          </a:prstGeom>
          <a:noFill/>
          <a:ln w="38100">
            <a:solidFill>
              <a:srgbClr val="00B979"/>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noAutofit/>
          </a:bodyPr>
          <a:lstStyle/>
          <a:p>
            <a:pPr algn="ctr"/>
            <a:r>
              <a:rPr lang="de-DE" sz="1200" dirty="0">
                <a:solidFill>
                  <a:schemeClr val="tx1"/>
                </a:solidFill>
                <a:latin typeface="Aptos Display" panose="020B0004020202020204" pitchFamily="34" charset="0"/>
              </a:rPr>
              <a:t>Klassensprecher*in</a:t>
            </a:r>
            <a:br>
              <a:rPr lang="de-DE" sz="1200" dirty="0">
                <a:solidFill>
                  <a:schemeClr val="tx1"/>
                </a:solidFill>
                <a:latin typeface="Aptos Display" panose="020B0004020202020204" pitchFamily="34" charset="0"/>
              </a:rPr>
            </a:br>
            <a:r>
              <a:rPr lang="de-DE" sz="1200" dirty="0">
                <a:solidFill>
                  <a:schemeClr val="tx1"/>
                </a:solidFill>
                <a:latin typeface="Aptos Display" panose="020B0004020202020204" pitchFamily="34" charset="0"/>
              </a:rPr>
              <a:t>informiert</a:t>
            </a:r>
          </a:p>
        </p:txBody>
      </p:sp>
      <p:sp>
        <p:nvSpPr>
          <p:cNvPr id="24" name="Richtungspfeil 23">
            <a:extLst>
              <a:ext uri="{FF2B5EF4-FFF2-40B4-BE49-F238E27FC236}">
                <a16:creationId xmlns:a16="http://schemas.microsoft.com/office/drawing/2014/main" id="{C65C77DA-2D9B-45C3-78E8-951C23CDD522}"/>
              </a:ext>
            </a:extLst>
          </p:cNvPr>
          <p:cNvSpPr/>
          <p:nvPr/>
        </p:nvSpPr>
        <p:spPr>
          <a:xfrm>
            <a:off x="7050448" y="3578814"/>
            <a:ext cx="1622066" cy="461665"/>
          </a:xfrm>
          <a:prstGeom prst="homePlate">
            <a:avLst>
              <a:gd name="adj" fmla="val 24735"/>
            </a:avLst>
          </a:prstGeom>
          <a:noFill/>
          <a:ln w="38100">
            <a:solidFill>
              <a:srgbClr val="00B979"/>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noAutofit/>
          </a:bodyPr>
          <a:lstStyle/>
          <a:p>
            <a:pPr algn="ctr"/>
            <a:r>
              <a:rPr lang="de-DE" sz="1200" dirty="0">
                <a:solidFill>
                  <a:schemeClr val="tx1"/>
                </a:solidFill>
                <a:latin typeface="Aptos Display" panose="020B0004020202020204" pitchFamily="34" charset="0"/>
              </a:rPr>
              <a:t>entscheidet mit in </a:t>
            </a:r>
          </a:p>
        </p:txBody>
      </p:sp>
      <p:sp>
        <p:nvSpPr>
          <p:cNvPr id="35" name="Rechteck 34">
            <a:extLst>
              <a:ext uri="{FF2B5EF4-FFF2-40B4-BE49-F238E27FC236}">
                <a16:creationId xmlns:a16="http://schemas.microsoft.com/office/drawing/2014/main" id="{559AA40B-3382-5CF5-A578-E9D0B357E1BB}"/>
              </a:ext>
            </a:extLst>
          </p:cNvPr>
          <p:cNvSpPr/>
          <p:nvPr/>
        </p:nvSpPr>
        <p:spPr>
          <a:xfrm>
            <a:off x="8839557" y="5119846"/>
            <a:ext cx="1598294" cy="929244"/>
          </a:xfrm>
          <a:prstGeom prst="rect">
            <a:avLst/>
          </a:prstGeom>
          <a:noFill/>
          <a:ln w="38100" cap="rnd">
            <a:solidFill>
              <a:srgbClr val="FFE900"/>
            </a:solidFill>
            <a:prstDash val="sysDot"/>
            <a:round/>
          </a:ln>
        </p:spPr>
        <p:style>
          <a:lnRef idx="2">
            <a:schemeClr val="accent1">
              <a:shade val="15000"/>
            </a:schemeClr>
          </a:lnRef>
          <a:fillRef idx="1">
            <a:schemeClr val="accent1"/>
          </a:fillRef>
          <a:effectRef idx="0">
            <a:schemeClr val="accent1"/>
          </a:effectRef>
          <a:fontRef idx="minor">
            <a:schemeClr val="lt1"/>
          </a:fontRef>
        </p:style>
        <p:txBody>
          <a:bodyPr tIns="251999" rtlCol="0" anchor="ctr">
            <a:noAutofit/>
          </a:bodyPr>
          <a:lstStyle/>
          <a:p>
            <a:pPr algn="ctr" defTabSz="685800" fontAlgn="auto">
              <a:spcBef>
                <a:spcPts val="0"/>
              </a:spcBef>
              <a:spcAft>
                <a:spcPts val="0"/>
              </a:spcAft>
            </a:pPr>
            <a:r>
              <a:rPr lang="de-DE" sz="1400" dirty="0">
                <a:solidFill>
                  <a:srgbClr val="000000"/>
                </a:solidFill>
                <a:latin typeface="Aptos Display" panose="020B0004020202020204" pitchFamily="34" charset="0"/>
              </a:rPr>
              <a:t>Eltern, Schüler*innen </a:t>
            </a:r>
            <a:br>
              <a:rPr lang="de-DE" sz="1400" dirty="0">
                <a:solidFill>
                  <a:srgbClr val="000000"/>
                </a:solidFill>
                <a:latin typeface="Aptos Display" panose="020B0004020202020204" pitchFamily="34" charset="0"/>
              </a:rPr>
            </a:br>
            <a:r>
              <a:rPr lang="de-DE" sz="1400" dirty="0">
                <a:solidFill>
                  <a:srgbClr val="000000"/>
                </a:solidFill>
                <a:latin typeface="Aptos Display" panose="020B0004020202020204" pitchFamily="34" charset="0"/>
              </a:rPr>
              <a:t>und Lehrkräfte</a:t>
            </a:r>
          </a:p>
          <a:p>
            <a:pPr algn="ctr" defTabSz="685800" fontAlgn="auto">
              <a:spcBef>
                <a:spcPts val="0"/>
              </a:spcBef>
              <a:spcAft>
                <a:spcPts val="0"/>
              </a:spcAft>
            </a:pPr>
            <a:endParaRPr lang="de-DE" sz="1400" dirty="0">
              <a:solidFill>
                <a:srgbClr val="000000"/>
              </a:solidFill>
              <a:latin typeface="Aptos Display" panose="020B0004020202020204" pitchFamily="34" charset="0"/>
            </a:endParaRPr>
          </a:p>
        </p:txBody>
      </p:sp>
      <p:sp>
        <p:nvSpPr>
          <p:cNvPr id="40" name="Rechteck 39">
            <a:extLst>
              <a:ext uri="{FF2B5EF4-FFF2-40B4-BE49-F238E27FC236}">
                <a16:creationId xmlns:a16="http://schemas.microsoft.com/office/drawing/2014/main" id="{7DAD2FF6-CF06-6DE5-748E-ED5FDCFAFA58}"/>
              </a:ext>
            </a:extLst>
          </p:cNvPr>
          <p:cNvSpPr/>
          <p:nvPr/>
        </p:nvSpPr>
        <p:spPr>
          <a:xfrm>
            <a:off x="5304910" y="5119845"/>
            <a:ext cx="1598083" cy="929243"/>
          </a:xfrm>
          <a:prstGeom prst="rect">
            <a:avLst/>
          </a:prstGeom>
          <a:noFill/>
          <a:ln w="38100" cap="rnd">
            <a:solidFill>
              <a:srgbClr val="FFE900"/>
            </a:solidFill>
            <a:prstDash val="sysDot"/>
            <a:round/>
          </a:ln>
        </p:spPr>
        <p:style>
          <a:lnRef idx="2">
            <a:schemeClr val="accent1">
              <a:shade val="15000"/>
            </a:schemeClr>
          </a:lnRef>
          <a:fillRef idx="1">
            <a:schemeClr val="accent1"/>
          </a:fillRef>
          <a:effectRef idx="0">
            <a:schemeClr val="accent1"/>
          </a:effectRef>
          <a:fontRef idx="minor">
            <a:schemeClr val="lt1"/>
          </a:fontRef>
        </p:style>
        <p:txBody>
          <a:bodyPr tIns="251999" rtlCol="0" anchor="ctr">
            <a:noAutofit/>
          </a:bodyPr>
          <a:lstStyle/>
          <a:p>
            <a:pPr algn="ctr" defTabSz="685800" fontAlgn="auto">
              <a:spcBef>
                <a:spcPts val="0"/>
              </a:spcBef>
              <a:spcAft>
                <a:spcPts val="0"/>
              </a:spcAft>
            </a:pPr>
            <a:r>
              <a:rPr lang="de-DE" sz="1400" dirty="0">
                <a:solidFill>
                  <a:srgbClr val="000000"/>
                </a:solidFill>
                <a:latin typeface="Aptos Display" panose="020B0004020202020204" pitchFamily="34" charset="0"/>
              </a:rPr>
              <a:t>alle Klassen-</a:t>
            </a:r>
            <a:br>
              <a:rPr lang="de-DE" sz="1400" dirty="0">
                <a:solidFill>
                  <a:srgbClr val="000000"/>
                </a:solidFill>
                <a:latin typeface="Aptos Display" panose="020B0004020202020204" pitchFamily="34" charset="0"/>
              </a:rPr>
            </a:br>
            <a:r>
              <a:rPr lang="de-DE" sz="1400" dirty="0">
                <a:solidFill>
                  <a:srgbClr val="000000"/>
                </a:solidFill>
                <a:latin typeface="Aptos Display" panose="020B0004020202020204" pitchFamily="34" charset="0"/>
              </a:rPr>
              <a:t>sprechenden</a:t>
            </a:r>
          </a:p>
          <a:p>
            <a:pPr algn="ctr" defTabSz="685800" fontAlgn="auto">
              <a:spcBef>
                <a:spcPts val="0"/>
              </a:spcBef>
              <a:spcAft>
                <a:spcPts val="0"/>
              </a:spcAft>
            </a:pPr>
            <a:endParaRPr lang="de-DE" sz="1400" dirty="0">
              <a:solidFill>
                <a:srgbClr val="000000"/>
              </a:solidFill>
              <a:latin typeface="Aptos Display" panose="020B0004020202020204" pitchFamily="34" charset="0"/>
            </a:endParaRPr>
          </a:p>
        </p:txBody>
      </p:sp>
      <p:sp>
        <p:nvSpPr>
          <p:cNvPr id="43" name="Rechteck 42">
            <a:extLst>
              <a:ext uri="{FF2B5EF4-FFF2-40B4-BE49-F238E27FC236}">
                <a16:creationId xmlns:a16="http://schemas.microsoft.com/office/drawing/2014/main" id="{ABB74DC5-D03C-2D27-7BF4-720A1F882663}"/>
              </a:ext>
            </a:extLst>
          </p:cNvPr>
          <p:cNvSpPr/>
          <p:nvPr/>
        </p:nvSpPr>
        <p:spPr>
          <a:xfrm>
            <a:off x="1714113" y="5126780"/>
            <a:ext cx="1598083" cy="922307"/>
          </a:xfrm>
          <a:prstGeom prst="rect">
            <a:avLst/>
          </a:prstGeom>
          <a:noFill/>
          <a:ln w="38100" cap="rnd">
            <a:solidFill>
              <a:srgbClr val="FFE900"/>
            </a:solidFill>
            <a:prstDash val="sysDot"/>
            <a:round/>
          </a:ln>
        </p:spPr>
        <p:style>
          <a:lnRef idx="2">
            <a:schemeClr val="accent1">
              <a:shade val="15000"/>
            </a:schemeClr>
          </a:lnRef>
          <a:fillRef idx="1">
            <a:schemeClr val="accent1"/>
          </a:fillRef>
          <a:effectRef idx="0">
            <a:schemeClr val="accent1"/>
          </a:effectRef>
          <a:fontRef idx="minor">
            <a:schemeClr val="lt1"/>
          </a:fontRef>
        </p:style>
        <p:txBody>
          <a:bodyPr tIns="251999" rtlCol="0" anchor="ctr">
            <a:noAutofit/>
          </a:bodyPr>
          <a:lstStyle/>
          <a:p>
            <a:pPr algn="ctr" defTabSz="685800" fontAlgn="auto">
              <a:spcBef>
                <a:spcPts val="0"/>
              </a:spcBef>
              <a:spcAft>
                <a:spcPts val="0"/>
              </a:spcAft>
            </a:pPr>
            <a:r>
              <a:rPr lang="de-DE" sz="1400" dirty="0">
                <a:solidFill>
                  <a:srgbClr val="000000"/>
                </a:solidFill>
                <a:latin typeface="Aptos Display" panose="020B0004020202020204" pitchFamily="34" charset="0"/>
              </a:rPr>
              <a:t>alle Schüler*innen</a:t>
            </a:r>
            <a:br>
              <a:rPr lang="de-DE" sz="1400" dirty="0">
                <a:solidFill>
                  <a:srgbClr val="000000"/>
                </a:solidFill>
                <a:latin typeface="Aptos Display" panose="020B0004020202020204" pitchFamily="34" charset="0"/>
              </a:rPr>
            </a:br>
            <a:r>
              <a:rPr lang="de-DE" sz="1400" dirty="0">
                <a:solidFill>
                  <a:srgbClr val="000000"/>
                </a:solidFill>
                <a:latin typeface="Aptos Display" panose="020B0004020202020204" pitchFamily="34" charset="0"/>
              </a:rPr>
              <a:t>einer Klasse</a:t>
            </a:r>
          </a:p>
          <a:p>
            <a:pPr algn="ctr" defTabSz="685800" fontAlgn="auto">
              <a:spcBef>
                <a:spcPts val="0"/>
              </a:spcBef>
              <a:spcAft>
                <a:spcPts val="0"/>
              </a:spcAft>
            </a:pPr>
            <a:endParaRPr lang="de-DE" sz="1400" dirty="0">
              <a:solidFill>
                <a:srgbClr val="000000"/>
              </a:solidFill>
              <a:latin typeface="Aptos Display" panose="020B0004020202020204" pitchFamily="34" charset="0"/>
            </a:endParaRPr>
          </a:p>
        </p:txBody>
      </p:sp>
      <p:cxnSp>
        <p:nvCxnSpPr>
          <p:cNvPr id="48" name="Gerade Verbindung mit Pfeil 47">
            <a:extLst>
              <a:ext uri="{FF2B5EF4-FFF2-40B4-BE49-F238E27FC236}">
                <a16:creationId xmlns:a16="http://schemas.microsoft.com/office/drawing/2014/main" id="{EFF0DEB5-A754-9D5C-4993-7449609646F8}"/>
              </a:ext>
            </a:extLst>
          </p:cNvPr>
          <p:cNvCxnSpPr>
            <a:cxnSpLocks/>
          </p:cNvCxnSpPr>
          <p:nvPr/>
        </p:nvCxnSpPr>
        <p:spPr>
          <a:xfrm flipV="1">
            <a:off x="9646657" y="4568092"/>
            <a:ext cx="1" cy="558689"/>
          </a:xfrm>
          <a:prstGeom prst="straightConnector1">
            <a:avLst/>
          </a:prstGeom>
          <a:ln w="38100" cap="rnd">
            <a:solidFill>
              <a:srgbClr val="FFE900"/>
            </a:solidFill>
            <a:prstDash val="sysDot"/>
            <a:round/>
            <a:tailEnd type="triangle"/>
          </a:ln>
        </p:spPr>
        <p:style>
          <a:lnRef idx="1">
            <a:schemeClr val="accent1"/>
          </a:lnRef>
          <a:fillRef idx="0">
            <a:schemeClr val="accent1"/>
          </a:fillRef>
          <a:effectRef idx="0">
            <a:schemeClr val="accent1"/>
          </a:effectRef>
          <a:fontRef idx="minor">
            <a:schemeClr val="tx1"/>
          </a:fontRef>
        </p:style>
      </p:cxnSp>
      <p:cxnSp>
        <p:nvCxnSpPr>
          <p:cNvPr id="51" name="Gerade Verbindung mit Pfeil 50">
            <a:extLst>
              <a:ext uri="{FF2B5EF4-FFF2-40B4-BE49-F238E27FC236}">
                <a16:creationId xmlns:a16="http://schemas.microsoft.com/office/drawing/2014/main" id="{598F6F6B-02C7-52E1-E92B-6709127D26D6}"/>
              </a:ext>
            </a:extLst>
          </p:cNvPr>
          <p:cNvCxnSpPr>
            <a:cxnSpLocks/>
          </p:cNvCxnSpPr>
          <p:nvPr/>
        </p:nvCxnSpPr>
        <p:spPr>
          <a:xfrm flipV="1">
            <a:off x="6103950" y="4561157"/>
            <a:ext cx="1" cy="558689"/>
          </a:xfrm>
          <a:prstGeom prst="straightConnector1">
            <a:avLst/>
          </a:prstGeom>
          <a:ln w="38100" cap="rnd">
            <a:solidFill>
              <a:srgbClr val="FFE900"/>
            </a:solidFill>
            <a:prstDash val="sysDot"/>
            <a:round/>
            <a:tailEnd type="triangle"/>
          </a:ln>
        </p:spPr>
        <p:style>
          <a:lnRef idx="1">
            <a:schemeClr val="accent1"/>
          </a:lnRef>
          <a:fillRef idx="0">
            <a:schemeClr val="accent1"/>
          </a:fillRef>
          <a:effectRef idx="0">
            <a:schemeClr val="accent1"/>
          </a:effectRef>
          <a:fontRef idx="minor">
            <a:schemeClr val="tx1"/>
          </a:fontRef>
        </p:style>
      </p:cxnSp>
      <p:cxnSp>
        <p:nvCxnSpPr>
          <p:cNvPr id="52" name="Gerade Verbindung mit Pfeil 51">
            <a:extLst>
              <a:ext uri="{FF2B5EF4-FFF2-40B4-BE49-F238E27FC236}">
                <a16:creationId xmlns:a16="http://schemas.microsoft.com/office/drawing/2014/main" id="{D993FFE3-F1C2-CA08-0FB5-13EED4E4FF8B}"/>
              </a:ext>
            </a:extLst>
          </p:cNvPr>
          <p:cNvCxnSpPr>
            <a:cxnSpLocks/>
          </p:cNvCxnSpPr>
          <p:nvPr/>
        </p:nvCxnSpPr>
        <p:spPr>
          <a:xfrm flipV="1">
            <a:off x="2513154" y="4568092"/>
            <a:ext cx="1" cy="558689"/>
          </a:xfrm>
          <a:prstGeom prst="straightConnector1">
            <a:avLst/>
          </a:prstGeom>
          <a:ln w="38100" cap="rnd">
            <a:solidFill>
              <a:srgbClr val="FFE900"/>
            </a:solidFill>
            <a:prstDash val="sysDot"/>
            <a:round/>
            <a:tailEnd type="triangle"/>
          </a:ln>
        </p:spPr>
        <p:style>
          <a:lnRef idx="1">
            <a:schemeClr val="accent1"/>
          </a:lnRef>
          <a:fillRef idx="0">
            <a:schemeClr val="accent1"/>
          </a:fillRef>
          <a:effectRef idx="0">
            <a:schemeClr val="accent1"/>
          </a:effectRef>
          <a:fontRef idx="minor">
            <a:schemeClr val="tx1"/>
          </a:fontRef>
        </p:style>
      </p:cxnSp>
      <p:sp>
        <p:nvSpPr>
          <p:cNvPr id="3" name="Textfeld 2">
            <a:extLst>
              <a:ext uri="{FF2B5EF4-FFF2-40B4-BE49-F238E27FC236}">
                <a16:creationId xmlns:a16="http://schemas.microsoft.com/office/drawing/2014/main" id="{424BBDE6-1E44-055B-EC52-C1C31B8C1F14}"/>
              </a:ext>
            </a:extLst>
          </p:cNvPr>
          <p:cNvSpPr txBox="1"/>
          <p:nvPr/>
        </p:nvSpPr>
        <p:spPr>
          <a:xfrm>
            <a:off x="1202265" y="830262"/>
            <a:ext cx="9795028" cy="954107"/>
          </a:xfrm>
          <a:prstGeom prst="rect">
            <a:avLst/>
          </a:prstGeom>
          <a:noFill/>
        </p:spPr>
        <p:txBody>
          <a:bodyPr wrap="square" rtlCol="0">
            <a:spAutoFit/>
          </a:bodyPr>
          <a:lstStyle/>
          <a:p>
            <a:r>
              <a:rPr lang="de-DE" sz="2800" b="1" dirty="0">
                <a:latin typeface="Aptos SemiBold" panose="020B0004020202020204" pitchFamily="34" charset="0"/>
              </a:rPr>
              <a:t>3. Demokratie in der Schule …</a:t>
            </a:r>
            <a:endParaRPr lang="de-DE" sz="2800" dirty="0"/>
          </a:p>
          <a:p>
            <a:endParaRPr lang="de-DE" sz="2800" b="1" dirty="0">
              <a:latin typeface="Aptos SemiBold" panose="020B0004020202020204" pitchFamily="34" charset="0"/>
            </a:endParaRPr>
          </a:p>
        </p:txBody>
      </p:sp>
    </p:spTree>
    <p:extLst>
      <p:ext uri="{BB962C8B-B14F-4D97-AF65-F5344CB8AC3E}">
        <p14:creationId xmlns:p14="http://schemas.microsoft.com/office/powerpoint/2010/main" val="680013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Verbindungsstelle zu einer anderen Seite 10">
            <a:extLst>
              <a:ext uri="{FF2B5EF4-FFF2-40B4-BE49-F238E27FC236}">
                <a16:creationId xmlns:a16="http://schemas.microsoft.com/office/drawing/2014/main" id="{4AB395BA-8E8C-2107-4BB6-A566E859E6F1}"/>
              </a:ext>
            </a:extLst>
          </p:cNvPr>
          <p:cNvSpPr/>
          <p:nvPr/>
        </p:nvSpPr>
        <p:spPr>
          <a:xfrm>
            <a:off x="3160150" y="1510120"/>
            <a:ext cx="1998863" cy="1477680"/>
          </a:xfrm>
          <a:prstGeom prst="flowChartOffpageConnector">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tIns="396000" rtlCol="0" anchor="ctr"/>
          <a:lstStyle/>
          <a:p>
            <a:pPr algn="ctr"/>
            <a:r>
              <a:rPr lang="de-DE" sz="1400" dirty="0">
                <a:solidFill>
                  <a:schemeClr val="tx1"/>
                </a:solidFill>
              </a:rPr>
              <a:t>Interessenvertretung gegenüber der Öffentlichkeit und  Bildungspolitik</a:t>
            </a:r>
          </a:p>
          <a:p>
            <a:pPr algn="ctr"/>
            <a:endParaRPr lang="de-DE" sz="1600" dirty="0">
              <a:solidFill>
                <a:schemeClr val="tx1"/>
              </a:solidFill>
              <a:latin typeface="Aptos Display" panose="020B0004020202020204" pitchFamily="34" charset="0"/>
            </a:endParaRPr>
          </a:p>
        </p:txBody>
      </p:sp>
      <p:sp>
        <p:nvSpPr>
          <p:cNvPr id="14" name="Oval 13">
            <a:extLst>
              <a:ext uri="{FF2B5EF4-FFF2-40B4-BE49-F238E27FC236}">
                <a16:creationId xmlns:a16="http://schemas.microsoft.com/office/drawing/2014/main" id="{E3F87F88-7E99-2355-7DC2-AF35EA6B4B57}"/>
              </a:ext>
            </a:extLst>
          </p:cNvPr>
          <p:cNvSpPr/>
          <p:nvPr/>
        </p:nvSpPr>
        <p:spPr>
          <a:xfrm>
            <a:off x="7181371" y="3160861"/>
            <a:ext cx="1144170" cy="1139649"/>
          </a:xfrm>
          <a:prstGeom prst="ellipse">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e-DE" sz="1400" dirty="0">
                <a:solidFill>
                  <a:schemeClr val="tx1"/>
                </a:solidFill>
              </a:rPr>
              <a:t>Bundes-schüler-konferenz</a:t>
            </a:r>
            <a:endParaRPr lang="de-DE" sz="1400" dirty="0">
              <a:solidFill>
                <a:sysClr val="windowText" lastClr="000000"/>
              </a:solidFill>
            </a:endParaRPr>
          </a:p>
        </p:txBody>
      </p:sp>
      <p:sp>
        <p:nvSpPr>
          <p:cNvPr id="15" name="Oval 14">
            <a:extLst>
              <a:ext uri="{FF2B5EF4-FFF2-40B4-BE49-F238E27FC236}">
                <a16:creationId xmlns:a16="http://schemas.microsoft.com/office/drawing/2014/main" id="{BEF84E5C-986A-9274-5F53-3EE191976995}"/>
              </a:ext>
            </a:extLst>
          </p:cNvPr>
          <p:cNvSpPr/>
          <p:nvPr/>
        </p:nvSpPr>
        <p:spPr>
          <a:xfrm>
            <a:off x="3597642" y="3160861"/>
            <a:ext cx="1130036" cy="1125570"/>
          </a:xfrm>
          <a:prstGeom prst="ellipse">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lstStyle/>
          <a:p>
            <a:pPr algn="ctr"/>
            <a:r>
              <a:rPr lang="de-DE" sz="1400" dirty="0">
                <a:solidFill>
                  <a:schemeClr val="tx1"/>
                </a:solidFill>
              </a:rPr>
              <a:t>Landes-schüler-beirat</a:t>
            </a:r>
            <a:endParaRPr lang="de-DE" sz="1400" dirty="0">
              <a:solidFill>
                <a:sysClr val="windowText" lastClr="000000"/>
              </a:solidFill>
            </a:endParaRPr>
          </a:p>
        </p:txBody>
      </p:sp>
      <p:sp>
        <p:nvSpPr>
          <p:cNvPr id="16" name="Richtungspfeil 15">
            <a:extLst>
              <a:ext uri="{FF2B5EF4-FFF2-40B4-BE49-F238E27FC236}">
                <a16:creationId xmlns:a16="http://schemas.microsoft.com/office/drawing/2014/main" id="{0F870B09-5503-7912-91E2-690B64AB109D}"/>
              </a:ext>
            </a:extLst>
          </p:cNvPr>
          <p:cNvSpPr/>
          <p:nvPr/>
        </p:nvSpPr>
        <p:spPr>
          <a:xfrm>
            <a:off x="5065788" y="3492813"/>
            <a:ext cx="1777473" cy="461665"/>
          </a:xfrm>
          <a:prstGeom prst="homePlate">
            <a:avLst>
              <a:gd name="adj" fmla="val 24735"/>
            </a:avLst>
          </a:prstGeom>
          <a:noFill/>
          <a:ln w="38100">
            <a:solidFill>
              <a:srgbClr val="00B979"/>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noAutofit/>
          </a:bodyPr>
          <a:lstStyle/>
          <a:p>
            <a:pPr algn="ctr"/>
            <a:r>
              <a:rPr lang="de-DE" sz="1200" dirty="0">
                <a:solidFill>
                  <a:schemeClr val="tx1"/>
                </a:solidFill>
                <a:latin typeface="Aptos Display" panose="020B0004020202020204" pitchFamily="34" charset="0"/>
              </a:rPr>
              <a:t>ist Gründungsmitglied</a:t>
            </a:r>
          </a:p>
        </p:txBody>
      </p:sp>
      <p:sp>
        <p:nvSpPr>
          <p:cNvPr id="25" name="Rechteck 24">
            <a:extLst>
              <a:ext uri="{FF2B5EF4-FFF2-40B4-BE49-F238E27FC236}">
                <a16:creationId xmlns:a16="http://schemas.microsoft.com/office/drawing/2014/main" id="{7A5070C4-505D-81F3-A275-385D0A4E433F}"/>
              </a:ext>
            </a:extLst>
          </p:cNvPr>
          <p:cNvSpPr/>
          <p:nvPr/>
        </p:nvSpPr>
        <p:spPr>
          <a:xfrm>
            <a:off x="2937484" y="5005355"/>
            <a:ext cx="2444194" cy="1292818"/>
          </a:xfrm>
          <a:prstGeom prst="rect">
            <a:avLst/>
          </a:prstGeom>
          <a:noFill/>
          <a:ln w="38100" cap="rnd">
            <a:solidFill>
              <a:srgbClr val="FFE900"/>
            </a:solidFill>
            <a:prstDash val="sysDot"/>
            <a:round/>
          </a:ln>
        </p:spPr>
        <p:style>
          <a:lnRef idx="2">
            <a:schemeClr val="accent1">
              <a:shade val="15000"/>
            </a:schemeClr>
          </a:lnRef>
          <a:fillRef idx="1">
            <a:schemeClr val="accent1"/>
          </a:fillRef>
          <a:effectRef idx="0">
            <a:schemeClr val="accent1"/>
          </a:effectRef>
          <a:fontRef idx="minor">
            <a:schemeClr val="lt1"/>
          </a:fontRef>
        </p:style>
        <p:txBody>
          <a:bodyPr tIns="251999" rtlCol="0" anchor="ctr">
            <a:noAutofit/>
          </a:bodyPr>
          <a:lstStyle/>
          <a:p>
            <a:pPr algn="ctr"/>
            <a:r>
              <a:rPr lang="de-DE" sz="1400" dirty="0">
                <a:solidFill>
                  <a:schemeClr val="tx1"/>
                </a:solidFill>
              </a:rPr>
              <a:t>30 ordentliche Mitglieder (stimmberechtigt)</a:t>
            </a:r>
          </a:p>
          <a:p>
            <a:pPr algn="ctr"/>
            <a:endParaRPr lang="de-DE" sz="1400" dirty="0">
              <a:solidFill>
                <a:schemeClr val="tx1"/>
              </a:solidFill>
            </a:endParaRPr>
          </a:p>
          <a:p>
            <a:pPr algn="ctr"/>
            <a:r>
              <a:rPr lang="de-DE" sz="1400" dirty="0">
                <a:solidFill>
                  <a:schemeClr val="tx1"/>
                </a:solidFill>
              </a:rPr>
              <a:t>30 Stellvertretende</a:t>
            </a:r>
          </a:p>
          <a:p>
            <a:pPr algn="ctr" defTabSz="685800" fontAlgn="auto">
              <a:spcBef>
                <a:spcPts val="0"/>
              </a:spcBef>
              <a:spcAft>
                <a:spcPts val="0"/>
              </a:spcAft>
            </a:pPr>
            <a:r>
              <a:rPr lang="de-DE" sz="1400" dirty="0">
                <a:solidFill>
                  <a:srgbClr val="000000"/>
                </a:solidFill>
                <a:latin typeface="Aptos Display" panose="020B0004020202020204" pitchFamily="34" charset="0"/>
              </a:rPr>
              <a:t> Schüler*innen einer Klasse</a:t>
            </a:r>
          </a:p>
          <a:p>
            <a:pPr algn="ctr" defTabSz="685800" fontAlgn="auto">
              <a:spcBef>
                <a:spcPts val="0"/>
              </a:spcBef>
              <a:spcAft>
                <a:spcPts val="0"/>
              </a:spcAft>
            </a:pPr>
            <a:endParaRPr lang="de-DE" sz="1400" dirty="0">
              <a:solidFill>
                <a:srgbClr val="000000"/>
              </a:solidFill>
              <a:latin typeface="Aptos Display" panose="020B0004020202020204" pitchFamily="34" charset="0"/>
            </a:endParaRPr>
          </a:p>
        </p:txBody>
      </p:sp>
      <p:cxnSp>
        <p:nvCxnSpPr>
          <p:cNvPr id="26" name="Gerade Verbindung mit Pfeil 25">
            <a:extLst>
              <a:ext uri="{FF2B5EF4-FFF2-40B4-BE49-F238E27FC236}">
                <a16:creationId xmlns:a16="http://schemas.microsoft.com/office/drawing/2014/main" id="{4203409B-B530-6FDD-10BD-352489C0CFC4}"/>
              </a:ext>
            </a:extLst>
          </p:cNvPr>
          <p:cNvCxnSpPr>
            <a:cxnSpLocks/>
          </p:cNvCxnSpPr>
          <p:nvPr/>
        </p:nvCxnSpPr>
        <p:spPr>
          <a:xfrm flipV="1">
            <a:off x="7753456" y="4437369"/>
            <a:ext cx="1" cy="558689"/>
          </a:xfrm>
          <a:prstGeom prst="straightConnector1">
            <a:avLst/>
          </a:prstGeom>
          <a:ln w="38100" cap="rnd">
            <a:solidFill>
              <a:srgbClr val="FFE900"/>
            </a:solidFill>
            <a:prstDash val="sysDot"/>
            <a:round/>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75711FE9-A890-D884-ACDE-06805D56044F}"/>
              </a:ext>
            </a:extLst>
          </p:cNvPr>
          <p:cNvCxnSpPr>
            <a:cxnSpLocks/>
          </p:cNvCxnSpPr>
          <p:nvPr/>
        </p:nvCxnSpPr>
        <p:spPr>
          <a:xfrm flipV="1">
            <a:off x="4162660" y="4444304"/>
            <a:ext cx="1" cy="558689"/>
          </a:xfrm>
          <a:prstGeom prst="straightConnector1">
            <a:avLst/>
          </a:prstGeom>
          <a:ln w="38100" cap="rnd">
            <a:solidFill>
              <a:srgbClr val="FFE900"/>
            </a:solidFill>
            <a:prstDash val="sysDot"/>
            <a:round/>
            <a:tailEnd type="triangle"/>
          </a:ln>
        </p:spPr>
        <p:style>
          <a:lnRef idx="1">
            <a:schemeClr val="accent1"/>
          </a:lnRef>
          <a:fillRef idx="0">
            <a:schemeClr val="accent1"/>
          </a:fillRef>
          <a:effectRef idx="0">
            <a:schemeClr val="accent1"/>
          </a:effectRef>
          <a:fontRef idx="minor">
            <a:schemeClr val="tx1"/>
          </a:fontRef>
        </p:style>
      </p:cxnSp>
      <p:sp>
        <p:nvSpPr>
          <p:cNvPr id="28" name="Verbindungsstelle zu einer anderen Seite 27">
            <a:extLst>
              <a:ext uri="{FF2B5EF4-FFF2-40B4-BE49-F238E27FC236}">
                <a16:creationId xmlns:a16="http://schemas.microsoft.com/office/drawing/2014/main" id="{2B8CDDE2-96A9-A641-9171-44AA2E70A6E7}"/>
              </a:ext>
            </a:extLst>
          </p:cNvPr>
          <p:cNvSpPr/>
          <p:nvPr/>
        </p:nvSpPr>
        <p:spPr>
          <a:xfrm>
            <a:off x="6754997" y="1510120"/>
            <a:ext cx="1998863" cy="1477680"/>
          </a:xfrm>
          <a:prstGeom prst="flowChartOffpageConnector">
            <a:avLst/>
          </a:prstGeom>
          <a:noFill/>
          <a:ln w="38100">
            <a:solidFill>
              <a:srgbClr val="FFE900"/>
            </a:solidFill>
          </a:ln>
        </p:spPr>
        <p:style>
          <a:lnRef idx="2">
            <a:schemeClr val="accent1">
              <a:shade val="15000"/>
            </a:schemeClr>
          </a:lnRef>
          <a:fillRef idx="1">
            <a:schemeClr val="accent1"/>
          </a:fillRef>
          <a:effectRef idx="0">
            <a:schemeClr val="accent1"/>
          </a:effectRef>
          <a:fontRef idx="minor">
            <a:schemeClr val="lt1"/>
          </a:fontRef>
        </p:style>
        <p:txBody>
          <a:bodyPr tIns="396000" rtlCol="0" anchor="ctr"/>
          <a:lstStyle/>
          <a:p>
            <a:pPr algn="ctr"/>
            <a:r>
              <a:rPr lang="de-DE" sz="1400" dirty="0">
                <a:solidFill>
                  <a:schemeClr val="tx1"/>
                </a:solidFill>
              </a:rPr>
              <a:t> behandelt bildungspolitische Themen, die über </a:t>
            </a:r>
            <a:br>
              <a:rPr lang="de-DE" sz="1400" dirty="0">
                <a:solidFill>
                  <a:schemeClr val="tx1"/>
                </a:solidFill>
              </a:rPr>
            </a:br>
            <a:r>
              <a:rPr lang="de-DE" sz="1400" dirty="0">
                <a:solidFill>
                  <a:schemeClr val="tx1"/>
                </a:solidFill>
              </a:rPr>
              <a:t>die Landesgrenzen hinausreichen</a:t>
            </a:r>
          </a:p>
          <a:p>
            <a:pPr algn="ctr"/>
            <a:endParaRPr lang="de-DE" sz="1600" dirty="0">
              <a:solidFill>
                <a:schemeClr val="tx1"/>
              </a:solidFill>
              <a:latin typeface="Aptos Display" panose="020B0004020202020204" pitchFamily="34" charset="0"/>
            </a:endParaRPr>
          </a:p>
        </p:txBody>
      </p:sp>
      <p:sp>
        <p:nvSpPr>
          <p:cNvPr id="29" name="Rechteck 28">
            <a:extLst>
              <a:ext uri="{FF2B5EF4-FFF2-40B4-BE49-F238E27FC236}">
                <a16:creationId xmlns:a16="http://schemas.microsoft.com/office/drawing/2014/main" id="{931D7DDE-1A7C-37BD-BA3F-78BF8187D5B1}"/>
              </a:ext>
            </a:extLst>
          </p:cNvPr>
          <p:cNvSpPr/>
          <p:nvPr/>
        </p:nvSpPr>
        <p:spPr>
          <a:xfrm>
            <a:off x="6534572" y="5005355"/>
            <a:ext cx="2444194" cy="1292818"/>
          </a:xfrm>
          <a:prstGeom prst="rect">
            <a:avLst/>
          </a:prstGeom>
          <a:noFill/>
          <a:ln w="38100" cap="rnd">
            <a:solidFill>
              <a:srgbClr val="FFE900"/>
            </a:solidFill>
            <a:prstDash val="sysDot"/>
            <a:round/>
          </a:ln>
        </p:spPr>
        <p:style>
          <a:lnRef idx="2">
            <a:schemeClr val="accent1">
              <a:shade val="15000"/>
            </a:schemeClr>
          </a:lnRef>
          <a:fillRef idx="1">
            <a:schemeClr val="accent1"/>
          </a:fillRef>
          <a:effectRef idx="0">
            <a:schemeClr val="accent1"/>
          </a:effectRef>
          <a:fontRef idx="minor">
            <a:schemeClr val="lt1"/>
          </a:fontRef>
        </p:style>
        <p:txBody>
          <a:bodyPr tIns="251999" rtlCol="0" anchor="ctr">
            <a:noAutofit/>
          </a:bodyPr>
          <a:lstStyle/>
          <a:p>
            <a:pPr algn="ctr"/>
            <a:r>
              <a:rPr lang="de-DE" sz="1400" dirty="0">
                <a:solidFill>
                  <a:schemeClr val="tx1"/>
                </a:solidFill>
              </a:rPr>
              <a:t>jeweils drei Delegierte </a:t>
            </a:r>
            <a:br>
              <a:rPr lang="de-DE" sz="1400" dirty="0">
                <a:solidFill>
                  <a:schemeClr val="tx1"/>
                </a:solidFill>
              </a:rPr>
            </a:br>
            <a:r>
              <a:rPr lang="de-DE" sz="1400" dirty="0">
                <a:solidFill>
                  <a:schemeClr val="tx1"/>
                </a:solidFill>
              </a:rPr>
              <a:t>der Mitgliedsländer </a:t>
            </a:r>
          </a:p>
          <a:p>
            <a:pPr algn="ctr" defTabSz="685800" fontAlgn="auto">
              <a:spcBef>
                <a:spcPts val="0"/>
              </a:spcBef>
              <a:spcAft>
                <a:spcPts val="0"/>
              </a:spcAft>
            </a:pPr>
            <a:endParaRPr lang="de-DE" sz="1400" dirty="0">
              <a:solidFill>
                <a:srgbClr val="000000"/>
              </a:solidFill>
              <a:latin typeface="Aptos Display" panose="020B0004020202020204" pitchFamily="34" charset="0"/>
            </a:endParaRPr>
          </a:p>
        </p:txBody>
      </p:sp>
      <p:sp>
        <p:nvSpPr>
          <p:cNvPr id="3" name="Textfeld 2">
            <a:extLst>
              <a:ext uri="{FF2B5EF4-FFF2-40B4-BE49-F238E27FC236}">
                <a16:creationId xmlns:a16="http://schemas.microsoft.com/office/drawing/2014/main" id="{539692C6-275E-CBEE-9DB4-FAC86CEC4C1A}"/>
              </a:ext>
            </a:extLst>
          </p:cNvPr>
          <p:cNvSpPr txBox="1"/>
          <p:nvPr/>
        </p:nvSpPr>
        <p:spPr>
          <a:xfrm>
            <a:off x="1202265" y="830262"/>
            <a:ext cx="9795028" cy="954107"/>
          </a:xfrm>
          <a:prstGeom prst="rect">
            <a:avLst/>
          </a:prstGeom>
          <a:noFill/>
        </p:spPr>
        <p:txBody>
          <a:bodyPr wrap="square" rtlCol="0">
            <a:spAutoFit/>
          </a:bodyPr>
          <a:lstStyle/>
          <a:p>
            <a:r>
              <a:rPr lang="de-DE" sz="2800" b="1" dirty="0">
                <a:latin typeface="Aptos SemiBold" panose="020B0004020202020204" pitchFamily="34" charset="0"/>
              </a:rPr>
              <a:t>3. … und darüber hinaus</a:t>
            </a:r>
            <a:endParaRPr lang="de-DE" sz="2800" dirty="0"/>
          </a:p>
          <a:p>
            <a:endParaRPr lang="de-DE" sz="2800" b="1" dirty="0">
              <a:latin typeface="Aptos SemiBold" panose="020B0004020202020204" pitchFamily="34" charset="0"/>
            </a:endParaRPr>
          </a:p>
        </p:txBody>
      </p:sp>
    </p:spTree>
    <p:extLst>
      <p:ext uri="{BB962C8B-B14F-4D97-AF65-F5344CB8AC3E}">
        <p14:creationId xmlns:p14="http://schemas.microsoft.com/office/powerpoint/2010/main" val="3318032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feld 19">
            <a:extLst>
              <a:ext uri="{FF2B5EF4-FFF2-40B4-BE49-F238E27FC236}">
                <a16:creationId xmlns:a16="http://schemas.microsoft.com/office/drawing/2014/main" id="{9FD29467-66B0-C2D8-E313-0D1B4627908F}"/>
              </a:ext>
            </a:extLst>
          </p:cNvPr>
          <p:cNvSpPr txBox="1"/>
          <p:nvPr/>
        </p:nvSpPr>
        <p:spPr>
          <a:xfrm>
            <a:off x="1202265" y="830262"/>
            <a:ext cx="6701742" cy="523220"/>
          </a:xfrm>
          <a:prstGeom prst="rect">
            <a:avLst/>
          </a:prstGeom>
          <a:noFill/>
        </p:spPr>
        <p:txBody>
          <a:bodyPr wrap="square" rtlCol="0">
            <a:spAutoFit/>
          </a:bodyPr>
          <a:lstStyle/>
          <a:p>
            <a:r>
              <a:rPr lang="de-DE" sz="2800" b="1" dirty="0">
                <a:latin typeface="Aptos SemiBold" panose="020B0004020202020204" pitchFamily="34" charset="0"/>
              </a:rPr>
              <a:t>Was macht das mit uns?</a:t>
            </a:r>
          </a:p>
        </p:txBody>
      </p:sp>
      <p:sp>
        <p:nvSpPr>
          <p:cNvPr id="6" name="Textfeld 5">
            <a:extLst>
              <a:ext uri="{FF2B5EF4-FFF2-40B4-BE49-F238E27FC236}">
                <a16:creationId xmlns:a16="http://schemas.microsoft.com/office/drawing/2014/main" id="{C855B32A-EF44-E426-1297-6ABC03B32D89}"/>
              </a:ext>
            </a:extLst>
          </p:cNvPr>
          <p:cNvSpPr txBox="1"/>
          <p:nvPr/>
        </p:nvSpPr>
        <p:spPr>
          <a:xfrm>
            <a:off x="2480960" y="1744284"/>
            <a:ext cx="6094638" cy="3785652"/>
          </a:xfrm>
          <a:prstGeom prst="rect">
            <a:avLst/>
          </a:prstGeom>
          <a:noFill/>
        </p:spPr>
        <p:txBody>
          <a:bodyPr wrap="square">
            <a:spAutoFit/>
          </a:bodyPr>
          <a:lstStyle/>
          <a:p>
            <a:pPr algn="ctr"/>
            <a:r>
              <a:rPr lang="de-DE" sz="2400" dirty="0">
                <a:latin typeface="Aptos Light" panose="020B0004020202020204" pitchFamily="34" charset="0"/>
              </a:rPr>
              <a:t>Teilhabe </a:t>
            </a:r>
          </a:p>
          <a:p>
            <a:pPr algn="ctr"/>
            <a:r>
              <a:rPr lang="de-DE" sz="2400" dirty="0">
                <a:latin typeface="Aptos Light" panose="020B0004020202020204" pitchFamily="34" charset="0"/>
              </a:rPr>
              <a:t>Sprachkenntnisse </a:t>
            </a:r>
          </a:p>
          <a:p>
            <a:pPr algn="ctr" rtl="0">
              <a:buNone/>
            </a:pPr>
            <a:r>
              <a:rPr lang="de-DE" sz="2400" dirty="0">
                <a:latin typeface="Aptos Light" panose="020B0004020202020204" pitchFamily="34" charset="0"/>
              </a:rPr>
              <a:t>Willkommen fühlen</a:t>
            </a:r>
          </a:p>
          <a:p>
            <a:pPr algn="ctr" rtl="0">
              <a:buNone/>
            </a:pPr>
            <a:r>
              <a:rPr lang="de-DE" sz="2400" dirty="0">
                <a:latin typeface="Aptos Light" panose="020B0004020202020204" pitchFamily="34" charset="0"/>
              </a:rPr>
              <a:t>Bessere Leistungen</a:t>
            </a:r>
          </a:p>
          <a:p>
            <a:pPr algn="ctr" rtl="0">
              <a:buNone/>
            </a:pPr>
            <a:r>
              <a:rPr lang="de-DE" sz="2400" dirty="0">
                <a:latin typeface="Aptos Light" panose="020B0004020202020204" pitchFamily="34" charset="0"/>
              </a:rPr>
              <a:t>Leichteres Ankommen</a:t>
            </a:r>
          </a:p>
          <a:p>
            <a:pPr algn="ctr" rtl="0">
              <a:buNone/>
            </a:pPr>
            <a:r>
              <a:rPr lang="de-DE" sz="2400" dirty="0">
                <a:latin typeface="Aptos Light" panose="020B0004020202020204" pitchFamily="34" charset="0"/>
              </a:rPr>
              <a:t>Sprachbewusstsein</a:t>
            </a:r>
          </a:p>
          <a:p>
            <a:pPr algn="ctr"/>
            <a:r>
              <a:rPr lang="de-DE" sz="2400" dirty="0">
                <a:latin typeface="Aptos Light" panose="020B0004020202020204" pitchFamily="34" charset="0"/>
              </a:rPr>
              <a:t>mehr Mitarbeit im Unterricht</a:t>
            </a:r>
          </a:p>
          <a:p>
            <a:pPr algn="ctr" rtl="0">
              <a:buNone/>
            </a:pPr>
            <a:r>
              <a:rPr lang="de-DE" sz="2400" dirty="0">
                <a:latin typeface="Aptos Light" panose="020B0004020202020204" pitchFamily="34" charset="0"/>
              </a:rPr>
              <a:t>Selbstvertrauen</a:t>
            </a:r>
          </a:p>
          <a:p>
            <a:pPr algn="ctr" rtl="0">
              <a:buNone/>
            </a:pPr>
            <a:r>
              <a:rPr lang="de-DE" sz="2400" dirty="0">
                <a:latin typeface="Aptos Light" panose="020B0004020202020204" pitchFamily="34" charset="0"/>
              </a:rPr>
              <a:t>Bessere Lernatmosphäre</a:t>
            </a:r>
          </a:p>
          <a:p>
            <a:pPr algn="ctr" rtl="0">
              <a:buNone/>
            </a:pPr>
            <a:r>
              <a:rPr lang="de-DE" sz="2400" dirty="0">
                <a:latin typeface="Aptos Light" panose="020B0004020202020204" pitchFamily="34" charset="0"/>
              </a:rPr>
              <a:t>Wertschätzung</a:t>
            </a:r>
          </a:p>
        </p:txBody>
      </p:sp>
    </p:spTree>
    <p:extLst>
      <p:ext uri="{BB962C8B-B14F-4D97-AF65-F5344CB8AC3E}">
        <p14:creationId xmlns:p14="http://schemas.microsoft.com/office/powerpoint/2010/main" val="3455687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3F7A9-F6B1-09AA-17DB-D71CD5FA976D}"/>
            </a:ext>
          </a:extLst>
        </p:cNvPr>
        <p:cNvGrpSpPr/>
        <p:nvPr/>
      </p:nvGrpSpPr>
      <p:grpSpPr>
        <a:xfrm>
          <a:off x="0" y="0"/>
          <a:ext cx="0" cy="0"/>
          <a:chOff x="0" y="0"/>
          <a:chExt cx="0" cy="0"/>
        </a:xfrm>
      </p:grpSpPr>
      <p:sp>
        <p:nvSpPr>
          <p:cNvPr id="20" name="Textfeld 19">
            <a:extLst>
              <a:ext uri="{FF2B5EF4-FFF2-40B4-BE49-F238E27FC236}">
                <a16:creationId xmlns:a16="http://schemas.microsoft.com/office/drawing/2014/main" id="{B7327A1E-A377-F6DF-E7F2-BBA6540BFD9D}"/>
              </a:ext>
            </a:extLst>
          </p:cNvPr>
          <p:cNvSpPr txBox="1"/>
          <p:nvPr/>
        </p:nvSpPr>
        <p:spPr>
          <a:xfrm>
            <a:off x="1202265" y="830262"/>
            <a:ext cx="6701742" cy="461665"/>
          </a:xfrm>
          <a:prstGeom prst="rect">
            <a:avLst/>
          </a:prstGeom>
          <a:noFill/>
        </p:spPr>
        <p:txBody>
          <a:bodyPr wrap="square" rtlCol="0">
            <a:spAutoFit/>
          </a:bodyPr>
          <a:lstStyle/>
          <a:p>
            <a:r>
              <a:rPr lang="de-DE" sz="2400" b="1" dirty="0">
                <a:latin typeface="Aptos SemiBold" panose="020B0004020202020204" pitchFamily="34" charset="0"/>
              </a:rPr>
              <a:t>Quellen</a:t>
            </a:r>
          </a:p>
        </p:txBody>
      </p:sp>
      <p:sp>
        <p:nvSpPr>
          <p:cNvPr id="2" name="Textfeld 1">
            <a:extLst>
              <a:ext uri="{FF2B5EF4-FFF2-40B4-BE49-F238E27FC236}">
                <a16:creationId xmlns:a16="http://schemas.microsoft.com/office/drawing/2014/main" id="{4A6A837D-E90B-239A-4A91-FDC8760AEDB8}"/>
              </a:ext>
            </a:extLst>
          </p:cNvPr>
          <p:cNvSpPr txBox="1"/>
          <p:nvPr/>
        </p:nvSpPr>
        <p:spPr>
          <a:xfrm>
            <a:off x="1202265" y="2144394"/>
            <a:ext cx="8423428" cy="3877985"/>
          </a:xfrm>
          <a:prstGeom prst="rect">
            <a:avLst/>
          </a:prstGeom>
          <a:noFill/>
        </p:spPr>
        <p:txBody>
          <a:bodyPr wrap="square" rtlCol="0">
            <a:spAutoFit/>
          </a:bodyPr>
          <a:lstStyle/>
          <a:p>
            <a:pPr marL="180000" indent="-457200"/>
            <a:r>
              <a:rPr lang="de-DE" sz="1600" dirty="0">
                <a:latin typeface="Aptos Light" panose="020B0004020202020204" pitchFamily="34" charset="0"/>
              </a:rPr>
              <a:t>Belke, G. (2011): Zweisprachige Erziehung in Schweden. Online: </a:t>
            </a:r>
            <a:r>
              <a:rPr lang="de-DE" sz="1600" dirty="0">
                <a:latin typeface="Aptos Light" panose="020B0004020202020204" pitchFamily="34" charset="0"/>
                <a:hlinkClick r:id="rId2">
                  <a:extLst>
                    <a:ext uri="{A12FA001-AC4F-418D-AE19-62706E023703}">
                      <ahyp:hlinkClr xmlns:ahyp="http://schemas.microsoft.com/office/drawing/2018/hyperlinkcolor" val="tx"/>
                    </a:ext>
                  </a:extLst>
                </a:hlinkClick>
              </a:rPr>
              <a:t>https://www.uni-due.de/imperia/md/content/prodaz/zweisprachige_erziehung_in_schweden.pdf</a:t>
            </a:r>
            <a:r>
              <a:rPr lang="de-DE" sz="1600" dirty="0">
                <a:latin typeface="Aptos Light" panose="020B0004020202020204" pitchFamily="34" charset="0"/>
              </a:rPr>
              <a:t> </a:t>
            </a:r>
          </a:p>
          <a:p>
            <a:pPr marL="180000" indent="-457200"/>
            <a:r>
              <a:rPr lang="de-DE" sz="1600" dirty="0">
                <a:latin typeface="Aptos Light" panose="020B0004020202020204" pitchFamily="34" charset="0"/>
              </a:rPr>
              <a:t>König, W. (2013). Wir können alles. Außer Hochdeutsch. Genialer Webespruch</a:t>
            </a:r>
            <a:br>
              <a:rPr lang="de-DE" sz="1600" dirty="0">
                <a:latin typeface="Aptos Light" panose="020B0004020202020204" pitchFamily="34" charset="0"/>
              </a:rPr>
            </a:br>
            <a:r>
              <a:rPr lang="de-DE" sz="1600" dirty="0">
                <a:latin typeface="Aptos Light" panose="020B0004020202020204" pitchFamily="34" charset="0"/>
              </a:rPr>
              <a:t>oder Eigentor des deutschen Südens? Zum Diskriminierungspotential dieses Slogans. </a:t>
            </a:r>
            <a:r>
              <a:rPr lang="de-DE" sz="1600" i="1" dirty="0">
                <a:latin typeface="Aptos Light" panose="020B0004020202020204" pitchFamily="34" charset="0"/>
              </a:rPr>
              <a:t>Sprachreport, </a:t>
            </a:r>
            <a:r>
              <a:rPr lang="de-DE" sz="1600" dirty="0">
                <a:latin typeface="Aptos Light" panose="020B0004020202020204" pitchFamily="34" charset="0"/>
              </a:rPr>
              <a:t>4, 5</a:t>
            </a:r>
            <a:r>
              <a:rPr lang="de-DE" dirty="0"/>
              <a:t>–</a:t>
            </a:r>
            <a:r>
              <a:rPr lang="de-DE" sz="1600" dirty="0">
                <a:latin typeface="Aptos Light" panose="020B0004020202020204" pitchFamily="34" charset="0"/>
              </a:rPr>
              <a:t>14.</a:t>
            </a:r>
          </a:p>
          <a:p>
            <a:pPr marL="180000" indent="-457200"/>
            <a:r>
              <a:rPr lang="de-DE" sz="1600" dirty="0">
                <a:latin typeface="Aptos Light" panose="020B0004020202020204" pitchFamily="34" charset="0"/>
              </a:rPr>
              <a:t>Ministerium für Kultus, Jugend und Sport Baden-Württemberg (2025): Schülerinfo für gewählte Schülervertreterinnen und Schülervertreter Schuljahr 2025/2026. Online: </a:t>
            </a:r>
            <a:r>
              <a:rPr lang="de-DE" sz="1600" dirty="0">
                <a:latin typeface="Aptos Light" panose="020B0004020202020204" pitchFamily="34" charset="0"/>
                <a:hlinkClick r:id="rId3">
                  <a:extLst>
                    <a:ext uri="{A12FA001-AC4F-418D-AE19-62706E023703}">
                      <ahyp:hlinkClr xmlns:ahyp="http://schemas.microsoft.com/office/drawing/2018/hyperlinkcolor" val="tx"/>
                    </a:ext>
                  </a:extLst>
                </a:hlinkClick>
              </a:rPr>
              <a:t>https://km.baden-wuerttemberg.de/de/service/publikation/did/schuelerinfo-fuer-gewaehlte-schuelervertreterinnen-und-schuelervertreter-schuljahr-20252026</a:t>
            </a:r>
            <a:r>
              <a:rPr lang="de-DE" sz="1600" dirty="0">
                <a:latin typeface="Aptos Light" panose="020B0004020202020204" pitchFamily="34" charset="0"/>
              </a:rPr>
              <a:t> </a:t>
            </a:r>
          </a:p>
          <a:p>
            <a:pPr marL="180000" indent="-457200"/>
            <a:r>
              <a:rPr lang="de-DE" sz="1600" dirty="0">
                <a:latin typeface="Aptos Light" panose="020B0004020202020204" pitchFamily="34" charset="0"/>
              </a:rPr>
              <a:t>Senatsverwaltung für Bildung, Jugend und Familie: Staatliche Europa-Schule Berlin. Online: </a:t>
            </a:r>
            <a:r>
              <a:rPr lang="de-DE" sz="1600" dirty="0">
                <a:latin typeface="Aptos Light" panose="020B0004020202020204" pitchFamily="34" charset="0"/>
                <a:hlinkClick r:id="rId4">
                  <a:extLst>
                    <a:ext uri="{A12FA001-AC4F-418D-AE19-62706E023703}">
                      <ahyp:hlinkClr xmlns:ahyp="http://schemas.microsoft.com/office/drawing/2018/hyperlinkcolor" val="tx"/>
                    </a:ext>
                  </a:extLst>
                </a:hlinkClick>
              </a:rPr>
              <a:t>https://www.berlin.de/sen/bildung/schule/besondere-schulangebote/staatliche-europaschule/</a:t>
            </a:r>
            <a:endParaRPr lang="de-DE" sz="1600" dirty="0">
              <a:latin typeface="Aptos Light" panose="020B0004020202020204" pitchFamily="34" charset="0"/>
            </a:endParaRPr>
          </a:p>
          <a:p>
            <a:r>
              <a:rPr lang="de-DE" sz="1600" dirty="0" err="1">
                <a:latin typeface="Aptos Light" panose="020B0004020202020204" pitchFamily="34" charset="0"/>
              </a:rPr>
              <a:t>Skjekkeland</a:t>
            </a:r>
            <a:r>
              <a:rPr lang="de-DE" sz="1600" dirty="0">
                <a:latin typeface="Aptos Light" panose="020B0004020202020204" pitchFamily="34" charset="0"/>
              </a:rPr>
              <a:t>, M. (2010). Dialektlandet. </a:t>
            </a:r>
          </a:p>
          <a:p>
            <a:endParaRPr lang="de-DE" sz="1600" dirty="0">
              <a:latin typeface="Aptos Light" panose="020B0004020202020204" pitchFamily="34" charset="0"/>
            </a:endParaRPr>
          </a:p>
          <a:p>
            <a:endParaRPr lang="de-DE" sz="1600" dirty="0">
              <a:latin typeface="Aptos Light" panose="020B0004020202020204" pitchFamily="34" charset="0"/>
            </a:endParaRPr>
          </a:p>
        </p:txBody>
      </p:sp>
    </p:spTree>
    <p:extLst>
      <p:ext uri="{BB962C8B-B14F-4D97-AF65-F5344CB8AC3E}">
        <p14:creationId xmlns:p14="http://schemas.microsoft.com/office/powerpoint/2010/main" val="3660493319"/>
      </p:ext>
    </p:extLst>
  </p:cSld>
  <p:clrMapOvr>
    <a:masterClrMapping/>
  </p:clrMapOvr>
</p:sld>
</file>

<file path=ppt/theme/theme1.xml><?xml version="1.0" encoding="utf-8"?>
<a:theme xmlns:a="http://schemas.openxmlformats.org/drawingml/2006/main" name="Deckfolien - Logo groß">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nterfolien - Logo kle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782</Words>
  <Application>Microsoft Office PowerPoint</Application>
  <PresentationFormat>Breitbild</PresentationFormat>
  <Paragraphs>65</Paragraphs>
  <Slides>8</Slides>
  <Notes>3</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8</vt:i4>
      </vt:variant>
    </vt:vector>
  </HeadingPairs>
  <TitlesOfParts>
    <vt:vector size="16" baseType="lpstr">
      <vt:lpstr>Aptos</vt:lpstr>
      <vt:lpstr>Aptos Display</vt:lpstr>
      <vt:lpstr>Aptos Light</vt:lpstr>
      <vt:lpstr>Aptos SemiBold</vt:lpstr>
      <vt:lpstr>Arial</vt:lpstr>
      <vt:lpstr>Calibri</vt:lpstr>
      <vt:lpstr>Deckfolien - Logo groß</vt:lpstr>
      <vt:lpstr>Unterfolien - Logo klein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Thuy-Van Nguyen-Khanh</dc:creator>
  <cp:lastModifiedBy>Julia Braun</cp:lastModifiedBy>
  <cp:revision>22</cp:revision>
  <dcterms:created xsi:type="dcterms:W3CDTF">2026-04-20T09:53:03Z</dcterms:created>
  <dcterms:modified xsi:type="dcterms:W3CDTF">2026-07-27T08:44:01Z</dcterms:modified>
</cp:coreProperties>
</file>